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6" r:id="rId3"/>
    <p:sldId id="268" r:id="rId4"/>
    <p:sldId id="269" r:id="rId5"/>
    <p:sldId id="273" r:id="rId6"/>
    <p:sldId id="270" r:id="rId7"/>
    <p:sldId id="274" r:id="rId8"/>
    <p:sldId id="271" r:id="rId9"/>
    <p:sldId id="275" r:id="rId10"/>
    <p:sldId id="272" r:id="rId11"/>
    <p:sldId id="276" r:id="rId12"/>
    <p:sldId id="277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B043D-CFFF-4E08-87F3-F1237197B999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3745D-DE67-4155-A5D5-1F86D15FDF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67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3745D-DE67-4155-A5D5-1F86D15FDFA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705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3745D-DE67-4155-A5D5-1F86D15FDFA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496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3745D-DE67-4155-A5D5-1F86D15FDFA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314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3745D-DE67-4155-A5D5-1F86D15FDFA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549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3745D-DE67-4155-A5D5-1F86D15FDFA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860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3745D-DE67-4155-A5D5-1F86D15FDF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08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3745D-DE67-4155-A5D5-1F86D15FDFA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969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3745D-DE67-4155-A5D5-1F86D15FDFA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500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3745D-DE67-4155-A5D5-1F86D15FDF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822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3745D-DE67-4155-A5D5-1F86D15FDFA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922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3745D-DE67-4155-A5D5-1F86D15FDFA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06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21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02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05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37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31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28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98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96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65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88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14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9AB51-526C-4358-846A-321832995066}" type="datetimeFigureOut">
              <a:rPr lang="en-GB" smtClean="0"/>
              <a:t>01/07/2021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8C656-7815-4E12-9E3F-5E080154B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39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loquent-ramanujan-887aa5.netlify.app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dina_romanescu@yahoo.com" TargetMode="External"/><Relationship Id="rId2" Type="http://schemas.openxmlformats.org/officeDocument/2006/relationships/hyperlink" Target="https://vr-school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hyperlink" Target="mailto:andreea.cleminte@euroed.r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keupyourbusiness.com/" TargetMode="External"/><Relationship Id="rId13" Type="http://schemas.openxmlformats.org/officeDocument/2006/relationships/hyperlink" Target="http://www.cipat.it/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://www.euroed.ro/" TargetMode="External"/><Relationship Id="rId12" Type="http://schemas.openxmlformats.org/officeDocument/2006/relationships/hyperlink" Target="http://www.ipb.p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iis.ro/" TargetMode="External"/><Relationship Id="rId11" Type="http://schemas.openxmlformats.org/officeDocument/2006/relationships/hyperlink" Target="http://www.pixel-online.net/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://www.sih.lt/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://www.vkg.vilnius.lm.l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r-school.eu/lecti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r-school.eu/io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W-r5wB716w" TargetMode="External"/><Relationship Id="rId13" Type="http://schemas.openxmlformats.org/officeDocument/2006/relationships/image" Target="../media/image13.jpeg"/><Relationship Id="rId3" Type="http://schemas.openxmlformats.org/officeDocument/2006/relationships/hyperlink" Target="https://vr-school.eu/io2" TargetMode="External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2rpj__sATiI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r-school.eu/io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413" y="3933174"/>
            <a:ext cx="10882510" cy="213491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RESULTS</a:t>
            </a:r>
            <a:r>
              <a:rPr lang="en-US" sz="4000" b="1" dirty="0" smtClean="0"/>
              <a:t> </a:t>
            </a:r>
            <a:r>
              <a:rPr lang="en-US" sz="2800" b="1" dirty="0" smtClean="0"/>
              <a:t>of the 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Future schools using the power of Virtual and Augmented Reality</a:t>
            </a:r>
            <a:r>
              <a:rPr lang="en-US" sz="2800" b="1" dirty="0"/>
              <a:t> </a:t>
            </a:r>
            <a:r>
              <a:rPr lang="en-US" sz="2800" b="1" dirty="0" smtClean="0"/>
              <a:t>for education and training in the classroom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Ref.no.2018-1-RO01-KA201-049411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53" y="5401558"/>
            <a:ext cx="4666864" cy="1333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0" y="141795"/>
            <a:ext cx="11615177" cy="34930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85984" y="418786"/>
            <a:ext cx="6296939" cy="2134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C2 - </a:t>
            </a:r>
            <a:r>
              <a:rPr lang="en-GB" sz="2400" b="1" dirty="0" smtClean="0">
                <a:solidFill>
                  <a:schemeClr val="bg1"/>
                </a:solidFill>
              </a:rPr>
              <a:t>Short-term </a:t>
            </a:r>
            <a:r>
              <a:rPr lang="en-GB" sz="2400" b="1" dirty="0">
                <a:solidFill>
                  <a:schemeClr val="bg1"/>
                </a:solidFill>
              </a:rPr>
              <a:t>joint staff Training Event on </a:t>
            </a:r>
            <a:endParaRPr lang="en-GB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How </a:t>
            </a:r>
            <a:r>
              <a:rPr lang="en-GB" sz="2400" b="1" dirty="0">
                <a:solidFill>
                  <a:schemeClr val="bg1"/>
                </a:solidFill>
              </a:rPr>
              <a:t>to implement VR laboratories in your </a:t>
            </a:r>
            <a:r>
              <a:rPr lang="en-GB" sz="2400" b="1" dirty="0" smtClean="0">
                <a:solidFill>
                  <a:schemeClr val="bg1"/>
                </a:solidFill>
              </a:rPr>
              <a:t>school</a:t>
            </a:r>
          </a:p>
          <a:p>
            <a:pPr algn="ctr"/>
            <a:endParaRPr lang="en-GB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28.06 – 02.07.2021, online 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75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1326" y="164123"/>
            <a:ext cx="9144000" cy="1057166"/>
          </a:xfrm>
        </p:spPr>
        <p:txBody>
          <a:bodyPr>
            <a:normAutofit/>
          </a:bodyPr>
          <a:lstStyle/>
          <a:p>
            <a:pPr algn="l"/>
            <a:r>
              <a:rPr lang="ro-RO" sz="3600" b="1" dirty="0" smtClean="0"/>
              <a:t>R4: </a:t>
            </a:r>
            <a:r>
              <a:rPr lang="ro-RO" sz="3600" b="1" dirty="0"/>
              <a:t>VR Educational Resources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834" y="1779980"/>
            <a:ext cx="3564458" cy="460829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40+ VR materials and lesson plans available in 5 languages</a:t>
            </a:r>
            <a:endParaRPr lang="ro-RO" sz="2800" dirty="0"/>
          </a:p>
          <a:p>
            <a:pPr algn="l"/>
            <a:endParaRPr lang="ro-RO" sz="2800" dirty="0" smtClean="0"/>
          </a:p>
          <a:p>
            <a:pPr algn="l"/>
            <a:r>
              <a:rPr lang="ro-RO" sz="2800" dirty="0" smtClean="0">
                <a:hlinkClick r:id="rId3"/>
              </a:rPr>
              <a:t>https://eloquent-ramanujan-887aa5.netlify.app/</a:t>
            </a:r>
            <a:r>
              <a:rPr lang="ro-RO" sz="2800" dirty="0" smtClean="0"/>
              <a:t> </a:t>
            </a:r>
            <a:endParaRPr lang="en-GB" dirty="0" smtClean="0"/>
          </a:p>
        </p:txBody>
      </p:sp>
      <p:pic>
        <p:nvPicPr>
          <p:cNvPr id="4" name="Picture 3" descr="C:\Users\andre\AppData\Local\Microsoft\Windows\INetCache\Content.Word\JP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1"/>
            <a:ext cx="1716067" cy="161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63" y="326959"/>
            <a:ext cx="2867833" cy="819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92" y="1637166"/>
            <a:ext cx="8313504" cy="48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60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1326" y="164123"/>
            <a:ext cx="9144000" cy="1057166"/>
          </a:xfrm>
        </p:spPr>
        <p:txBody>
          <a:bodyPr>
            <a:normAutofit/>
          </a:bodyPr>
          <a:lstStyle/>
          <a:p>
            <a:pPr algn="l"/>
            <a:r>
              <a:rPr lang="ro-RO" sz="3600" b="1" dirty="0" smtClean="0"/>
              <a:t>R4: </a:t>
            </a:r>
            <a:r>
              <a:rPr lang="ro-RO" sz="3600" b="1" dirty="0"/>
              <a:t>VR Educational Resources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833" y="1779980"/>
            <a:ext cx="4733951" cy="215319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13 school disciplines, with various topics</a:t>
            </a:r>
            <a:endParaRPr lang="en-GB" dirty="0" smtClean="0"/>
          </a:p>
        </p:txBody>
      </p:sp>
      <p:pic>
        <p:nvPicPr>
          <p:cNvPr id="4" name="Picture 3" descr="C:\Users\andre\AppData\Local\Microsoft\Windows\INetCache\Content.Word\JP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1"/>
            <a:ext cx="1716067" cy="161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63" y="326959"/>
            <a:ext cx="2867833" cy="819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07" y="1384125"/>
            <a:ext cx="6610738" cy="3320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04" y="4457232"/>
            <a:ext cx="5068289" cy="2400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4" t="37808" r="7740" b="6667"/>
          <a:stretch/>
        </p:blipFill>
        <p:spPr>
          <a:xfrm>
            <a:off x="9708" y="2963910"/>
            <a:ext cx="5148199" cy="38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1326" y="164123"/>
            <a:ext cx="9144000" cy="1057166"/>
          </a:xfrm>
        </p:spPr>
        <p:txBody>
          <a:bodyPr>
            <a:normAutofit/>
          </a:bodyPr>
          <a:lstStyle/>
          <a:p>
            <a:pPr algn="l"/>
            <a:r>
              <a:rPr lang="ro-RO" sz="3600" b="1" dirty="0" smtClean="0"/>
              <a:t>R</a:t>
            </a:r>
            <a:r>
              <a:rPr lang="en-US" sz="3600" b="1" dirty="0" smtClean="0"/>
              <a:t>5</a:t>
            </a:r>
            <a:r>
              <a:rPr lang="ro-RO" sz="3600" b="1" dirty="0" smtClean="0"/>
              <a:t>: </a:t>
            </a:r>
            <a:r>
              <a:rPr lang="ro-RO" sz="3600" b="1" dirty="0"/>
              <a:t>VR School </a:t>
            </a:r>
            <a:r>
              <a:rPr lang="ro-RO" sz="3600" b="1" dirty="0" smtClean="0"/>
              <a:t>Laborator</a:t>
            </a:r>
            <a:r>
              <a:rPr lang="en-US" sz="3600" b="1" dirty="0" err="1" smtClean="0"/>
              <a:t>ies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259" y="2017974"/>
            <a:ext cx="5432405" cy="2153193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5 VR School </a:t>
            </a:r>
            <a:r>
              <a:rPr lang="en-US" b="1" dirty="0" smtClean="0"/>
              <a:t>Laboratories</a:t>
            </a:r>
          </a:p>
          <a:p>
            <a:pPr algn="l"/>
            <a:r>
              <a:rPr lang="en-US" b="1" dirty="0"/>
              <a:t>Simulation Lessons using </a:t>
            </a:r>
            <a:r>
              <a:rPr lang="en-US" b="1" dirty="0" err="1" smtClean="0"/>
              <a:t>VR@School</a:t>
            </a:r>
            <a:r>
              <a:rPr lang="en-US" b="1" dirty="0" smtClean="0"/>
              <a:t> resources </a:t>
            </a:r>
            <a:r>
              <a:rPr lang="en-US" b="1" dirty="0"/>
              <a:t>with students and teachers</a:t>
            </a:r>
            <a:endParaRPr lang="en-GB" b="1" dirty="0" smtClean="0"/>
          </a:p>
        </p:txBody>
      </p:sp>
      <p:pic>
        <p:nvPicPr>
          <p:cNvPr id="4" name="Picture 3" descr="C:\Users\andre\AppData\Local\Microsoft\Windows\INetCache\Content.Word\JP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1"/>
            <a:ext cx="1716067" cy="161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63" y="326959"/>
            <a:ext cx="2867833" cy="819172"/>
          </a:xfrm>
          <a:prstGeom prst="rect">
            <a:avLst/>
          </a:prstGeom>
        </p:spPr>
      </p:pic>
      <p:pic>
        <p:nvPicPr>
          <p:cNvPr id="6" name="WhatsApp Video 2021-06-28 at 15.05.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197" y="1779980"/>
            <a:ext cx="6946599" cy="3821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6" y="3216718"/>
            <a:ext cx="3934168" cy="364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939" y="4109957"/>
            <a:ext cx="6639839" cy="19150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o-RO" sz="2800" b="1" dirty="0" smtClean="0"/>
              <a:t>Website  </a:t>
            </a:r>
            <a:r>
              <a:rPr lang="en-US" sz="2800" b="1" dirty="0" smtClean="0">
                <a:hlinkClick r:id="rId2"/>
              </a:rPr>
              <a:t>https://vr-school.eu</a:t>
            </a:r>
            <a:r>
              <a:rPr lang="ro-RO" sz="2800" b="1" dirty="0" smtClean="0"/>
              <a:t/>
            </a:r>
            <a:br>
              <a:rPr lang="ro-RO" sz="2800" b="1" dirty="0" smtClean="0"/>
            </a:br>
            <a:r>
              <a:rPr lang="ro-RO" sz="2800" b="1" dirty="0" smtClean="0"/>
              <a:t/>
            </a:r>
            <a:br>
              <a:rPr lang="ro-RO" sz="2800" b="1" dirty="0" smtClean="0"/>
            </a:br>
            <a:r>
              <a:rPr lang="ro-RO" sz="2800" b="1" dirty="0" smtClean="0"/>
              <a:t>Facebook  @VR</a:t>
            </a:r>
            <a:r>
              <a:rPr lang="en-US" sz="2800" b="1" dirty="0" smtClean="0"/>
              <a:t>at</a:t>
            </a:r>
            <a:r>
              <a:rPr lang="ro-RO" sz="2800" b="1" dirty="0" smtClean="0"/>
              <a:t>School</a:t>
            </a:r>
            <a:br>
              <a:rPr lang="ro-RO" sz="2800" b="1" dirty="0" smtClean="0"/>
            </a:br>
            <a:r>
              <a:rPr lang="ro-RO" sz="2800" b="1" dirty="0"/>
              <a:t/>
            </a:r>
            <a:br>
              <a:rPr lang="ro-RO" sz="2800" b="1" dirty="0"/>
            </a:br>
            <a:r>
              <a:rPr lang="ro-RO" sz="2800" b="1" dirty="0" smtClean="0"/>
              <a:t>Contact: </a:t>
            </a:r>
            <a:br>
              <a:rPr lang="ro-RO" sz="2800" b="1" dirty="0" smtClean="0"/>
            </a:br>
            <a:r>
              <a:rPr lang="ro-RO" sz="2800" b="1" dirty="0" smtClean="0">
                <a:hlinkClick r:id="rId3"/>
              </a:rPr>
              <a:t>adina_romanescu@yahoo.com</a:t>
            </a:r>
            <a:r>
              <a:rPr lang="ro-RO" sz="2800" b="1" dirty="0" smtClean="0"/>
              <a:t> </a:t>
            </a:r>
            <a:r>
              <a:rPr lang="ro-RO" sz="2800" b="1" dirty="0"/>
              <a:t/>
            </a:r>
            <a:br>
              <a:rPr lang="ro-RO" sz="2800" b="1" dirty="0"/>
            </a:br>
            <a:r>
              <a:rPr lang="ro-RO" sz="2800" b="1" dirty="0" smtClean="0">
                <a:hlinkClick r:id="rId4"/>
              </a:rPr>
              <a:t>andreea.cleminte@euroed.ro</a:t>
            </a:r>
            <a:r>
              <a:rPr lang="ro-RO" sz="2800" b="1" dirty="0" smtClean="0"/>
              <a:t>   </a:t>
            </a:r>
            <a:r>
              <a:rPr lang="ro-RO" sz="2400" dirty="0"/>
              <a:t/>
            </a:r>
            <a:br>
              <a:rPr lang="ro-RO" sz="2400" dirty="0"/>
            </a:b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53" y="5401558"/>
            <a:ext cx="4666864" cy="1333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0" y="141795"/>
            <a:ext cx="11615177" cy="34930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285984" y="418786"/>
            <a:ext cx="6296939" cy="2134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C2 - </a:t>
            </a:r>
            <a:r>
              <a:rPr lang="en-GB" sz="2400" b="1" dirty="0" smtClean="0">
                <a:solidFill>
                  <a:schemeClr val="bg1"/>
                </a:solidFill>
              </a:rPr>
              <a:t>Short-term </a:t>
            </a:r>
            <a:r>
              <a:rPr lang="en-GB" sz="2400" b="1" dirty="0">
                <a:solidFill>
                  <a:schemeClr val="bg1"/>
                </a:solidFill>
              </a:rPr>
              <a:t>joint staff Training Event on </a:t>
            </a:r>
            <a:endParaRPr lang="en-GB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How </a:t>
            </a:r>
            <a:r>
              <a:rPr lang="en-GB" sz="2400" b="1" dirty="0">
                <a:solidFill>
                  <a:schemeClr val="bg1"/>
                </a:solidFill>
              </a:rPr>
              <a:t>to implement VR laboratories in your </a:t>
            </a:r>
            <a:r>
              <a:rPr lang="en-GB" sz="2400" b="1" dirty="0" smtClean="0">
                <a:solidFill>
                  <a:schemeClr val="bg1"/>
                </a:solidFill>
              </a:rPr>
              <a:t>school</a:t>
            </a:r>
          </a:p>
          <a:p>
            <a:pPr algn="ctr"/>
            <a:endParaRPr lang="en-GB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28.06 – 02.07.2021, online 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9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6291" y="258067"/>
            <a:ext cx="9144000" cy="1057166"/>
          </a:xfrm>
        </p:spPr>
        <p:txBody>
          <a:bodyPr>
            <a:normAutofit fontScale="90000"/>
          </a:bodyPr>
          <a:lstStyle/>
          <a:p>
            <a:r>
              <a:rPr lang="ro-RO" dirty="0"/>
              <a:t>The Funding </a:t>
            </a:r>
            <a:r>
              <a:rPr lang="ro-RO" dirty="0" smtClean="0"/>
              <a:t>Programme</a:t>
            </a:r>
            <a:r>
              <a:rPr lang="en-US" dirty="0" smtClean="0"/>
              <a:t>/Project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468" y="1979113"/>
            <a:ext cx="11844275" cy="455947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 dirty="0"/>
              <a:t>Programme: Erasmus+</a:t>
            </a:r>
          </a:p>
          <a:p>
            <a:pPr algn="l"/>
            <a:r>
              <a:rPr lang="en-US" sz="2800" dirty="0"/>
              <a:t>Key Action: Cooperation for innovation and the exchange of good practices</a:t>
            </a:r>
          </a:p>
          <a:p>
            <a:pPr algn="l"/>
            <a:r>
              <a:rPr lang="en-US" sz="2800" dirty="0"/>
              <a:t>Action: Strategic Partnerships</a:t>
            </a:r>
          </a:p>
          <a:p>
            <a:pPr algn="l"/>
            <a:r>
              <a:rPr lang="en-US" sz="2800" dirty="0"/>
              <a:t>Field: Strategic Partnerships for school education</a:t>
            </a:r>
          </a:p>
          <a:p>
            <a:pPr algn="l"/>
            <a:endParaRPr lang="en-GB" sz="2800" dirty="0" smtClean="0"/>
          </a:p>
          <a:p>
            <a:pPr algn="l"/>
            <a:r>
              <a:rPr lang="en-US" sz="2800" dirty="0"/>
              <a:t>Project Title: Future schools using the power of Virtual and Augmented Reality for education and training in the classroom</a:t>
            </a:r>
          </a:p>
          <a:p>
            <a:pPr algn="l"/>
            <a:r>
              <a:rPr lang="en-US" sz="2800" dirty="0"/>
              <a:t>Project Acronym: </a:t>
            </a:r>
            <a:r>
              <a:rPr lang="en-US" sz="2800" dirty="0" err="1"/>
              <a:t>VR@School</a:t>
            </a:r>
            <a:endParaRPr lang="en-US" sz="2800" dirty="0"/>
          </a:p>
          <a:p>
            <a:pPr algn="l"/>
            <a:r>
              <a:rPr lang="en-US" sz="2800" dirty="0"/>
              <a:t>Ref. no.: 2018-1-RO01-KA201-049411</a:t>
            </a:r>
          </a:p>
          <a:p>
            <a:pPr algn="l"/>
            <a:r>
              <a:rPr lang="en-US" sz="2800" dirty="0"/>
              <a:t>Project Start Date: </a:t>
            </a:r>
            <a:r>
              <a:rPr lang="en-US" sz="2800" dirty="0" smtClean="0"/>
              <a:t>01.09.2018</a:t>
            </a:r>
            <a:endParaRPr lang="en-US" sz="2800" dirty="0"/>
          </a:p>
          <a:p>
            <a:pPr algn="l"/>
            <a:r>
              <a:rPr lang="en-US" sz="2800" dirty="0"/>
              <a:t>Project End date: 31.08.2021</a:t>
            </a:r>
            <a:endParaRPr lang="en-GB" sz="2800" dirty="0"/>
          </a:p>
          <a:p>
            <a:pPr algn="l"/>
            <a:endParaRPr lang="en-GB" dirty="0" smtClean="0"/>
          </a:p>
        </p:txBody>
      </p:sp>
      <p:pic>
        <p:nvPicPr>
          <p:cNvPr id="4" name="Picture 3" descr="C:\Users\andre\AppData\Local\Microsoft\Windows\INetCache\Content.Word\JP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0" y="1"/>
            <a:ext cx="1991640" cy="1791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49" y="5846968"/>
            <a:ext cx="3526995" cy="10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4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2308" y="173071"/>
            <a:ext cx="5340262" cy="1057166"/>
          </a:xfrm>
        </p:spPr>
        <p:txBody>
          <a:bodyPr/>
          <a:lstStyle/>
          <a:p>
            <a:pPr algn="l"/>
            <a:r>
              <a:rPr lang="en-US" dirty="0" err="1" smtClean="0"/>
              <a:t>Partership</a:t>
            </a:r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4" name="Picture 3" descr="C:\Users\andre\AppData\Local\Microsoft\Windows\INetCache\Content.Word\JP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0"/>
            <a:ext cx="1628385" cy="1453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645" y="222781"/>
            <a:ext cx="3526995" cy="1007456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5"/>
          <a:stretch/>
        </p:blipFill>
        <p:spPr bwMode="auto">
          <a:xfrm>
            <a:off x="3208351" y="1234735"/>
            <a:ext cx="5935649" cy="562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12"/>
          <p:cNvCxnSpPr>
            <a:cxnSpLocks noChangeShapeType="1"/>
          </p:cNvCxnSpPr>
          <p:nvPr/>
        </p:nvCxnSpPr>
        <p:spPr bwMode="auto">
          <a:xfrm flipV="1">
            <a:off x="7782886" y="1966586"/>
            <a:ext cx="1586582" cy="271471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Content Placeholder 4"/>
          <p:cNvSpPr txBox="1">
            <a:spLocks/>
          </p:cNvSpPr>
          <p:nvPr/>
        </p:nvSpPr>
        <p:spPr>
          <a:xfrm>
            <a:off x="9511746" y="1505809"/>
            <a:ext cx="2387979" cy="711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ko-KR" sz="1600" dirty="0" smtClean="0">
                <a:solidFill>
                  <a:schemeClr val="tx1"/>
                </a:solidFill>
              </a:rPr>
              <a:t>P1: Liceul Teoretic de Informatica "Grigore Moisil", Iasi (Romania) - </a:t>
            </a:r>
            <a:r>
              <a:rPr lang="it-IT" altLang="ko-KR" sz="1600" dirty="0" smtClean="0">
                <a:solidFill>
                  <a:schemeClr val="tx1"/>
                </a:solidFill>
                <a:hlinkClick r:id="rId6"/>
              </a:rPr>
              <a:t>www.liis.ro</a:t>
            </a:r>
            <a:r>
              <a:rPr lang="ro-RO" altLang="ko-KR" sz="1600" dirty="0" smtClean="0">
                <a:solidFill>
                  <a:schemeClr val="tx1"/>
                </a:solidFill>
              </a:rPr>
              <a:t> </a:t>
            </a:r>
            <a:r>
              <a:rPr lang="it-IT" altLang="ko-KR" sz="1600" dirty="0" smtClean="0">
                <a:solidFill>
                  <a:schemeClr val="tx1"/>
                </a:solidFill>
              </a:rPr>
              <a:t> </a:t>
            </a:r>
            <a:endParaRPr lang="ro-RO" altLang="ko-KR" sz="16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2"/>
          <p:cNvCxnSpPr>
            <a:cxnSpLocks noChangeShapeType="1"/>
          </p:cNvCxnSpPr>
          <p:nvPr/>
        </p:nvCxnSpPr>
        <p:spPr bwMode="auto">
          <a:xfrm flipV="1">
            <a:off x="7891397" y="2793304"/>
            <a:ext cx="1620349" cy="188799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Content Placeholder 4"/>
          <p:cNvSpPr txBox="1">
            <a:spLocks/>
          </p:cNvSpPr>
          <p:nvPr/>
        </p:nvSpPr>
        <p:spPr>
          <a:xfrm>
            <a:off x="9511746" y="2688176"/>
            <a:ext cx="2387979" cy="711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ko-KR" sz="1600" dirty="0" smtClean="0">
                <a:solidFill>
                  <a:schemeClr val="tx1"/>
                </a:solidFill>
              </a:rPr>
              <a:t>P2: Fundatia EuroEd, Iasi (Romania) – </a:t>
            </a:r>
            <a:r>
              <a:rPr lang="it-IT" altLang="ko-KR" sz="1600" dirty="0" smtClean="0">
                <a:solidFill>
                  <a:schemeClr val="tx1"/>
                </a:solidFill>
                <a:hlinkClick r:id="rId7"/>
              </a:rPr>
              <a:t>www.euroed.ro</a:t>
            </a:r>
            <a:r>
              <a:rPr lang="ro-RO" altLang="ko-KR" sz="1600" dirty="0" smtClean="0">
                <a:solidFill>
                  <a:schemeClr val="tx1"/>
                </a:solidFill>
              </a:rPr>
              <a:t> </a:t>
            </a:r>
            <a:endParaRPr lang="ro-RO" altLang="ko-KR" sz="16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2"/>
          <p:cNvCxnSpPr>
            <a:cxnSpLocks noChangeShapeType="1"/>
          </p:cNvCxnSpPr>
          <p:nvPr/>
        </p:nvCxnSpPr>
        <p:spPr bwMode="auto">
          <a:xfrm flipV="1">
            <a:off x="7891397" y="3870544"/>
            <a:ext cx="1586582" cy="91588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Content Placeholder 4"/>
          <p:cNvSpPr txBox="1">
            <a:spLocks/>
          </p:cNvSpPr>
          <p:nvPr/>
        </p:nvSpPr>
        <p:spPr>
          <a:xfrm>
            <a:off x="9477979" y="3892758"/>
            <a:ext cx="2387979" cy="711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 smtClean="0">
                <a:solidFill>
                  <a:schemeClr val="tx1"/>
                </a:solidFill>
              </a:rPr>
              <a:t>P3: Make up your business, Iasi (Romania) - </a:t>
            </a:r>
            <a:r>
              <a:rPr lang="en-US" altLang="ko-KR" sz="1600" dirty="0" smtClean="0">
                <a:solidFill>
                  <a:schemeClr val="tx1"/>
                </a:solidFill>
                <a:hlinkClick r:id="rId8"/>
              </a:rPr>
              <a:t>www.makeupyourbusiness.com</a:t>
            </a:r>
            <a:r>
              <a:rPr lang="ro-RO" altLang="ko-KR" sz="1600" dirty="0" smtClean="0">
                <a:solidFill>
                  <a:schemeClr val="tx1"/>
                </a:solidFill>
              </a:rPr>
              <a:t> </a:t>
            </a:r>
            <a:endParaRPr lang="ro-RO" altLang="ko-KR" sz="16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2"/>
          <p:cNvCxnSpPr>
            <a:cxnSpLocks noChangeShapeType="1"/>
          </p:cNvCxnSpPr>
          <p:nvPr/>
        </p:nvCxnSpPr>
        <p:spPr bwMode="auto">
          <a:xfrm flipH="1" flipV="1">
            <a:off x="2567836" y="1861458"/>
            <a:ext cx="4487697" cy="146248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Content Placeholder 4"/>
          <p:cNvSpPr txBox="1">
            <a:spLocks/>
          </p:cNvSpPr>
          <p:nvPr/>
        </p:nvSpPr>
        <p:spPr>
          <a:xfrm>
            <a:off x="126948" y="1505809"/>
            <a:ext cx="2387979" cy="711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ko-KR" sz="1600" dirty="0" smtClean="0">
                <a:solidFill>
                  <a:schemeClr val="tx1"/>
                </a:solidFill>
              </a:rPr>
              <a:t>P8: Vilniaus Karoliniskiu Gymnasium, Vilnius (Lithuania) - </a:t>
            </a:r>
            <a:r>
              <a:rPr lang="it-IT" altLang="ko-KR" sz="1600" dirty="0" smtClean="0">
                <a:solidFill>
                  <a:schemeClr val="tx1"/>
                </a:solidFill>
                <a:hlinkClick r:id="rId9"/>
              </a:rPr>
              <a:t>www.vkg.vilnius.lm.lt</a:t>
            </a:r>
            <a:r>
              <a:rPr lang="ro-RO" altLang="ko-KR" sz="1600" dirty="0" smtClean="0">
                <a:solidFill>
                  <a:schemeClr val="tx1"/>
                </a:solidFill>
              </a:rPr>
              <a:t> </a:t>
            </a:r>
            <a:endParaRPr lang="ro-RO" altLang="ko-KR" sz="16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12"/>
          <p:cNvCxnSpPr>
            <a:cxnSpLocks noChangeShapeType="1"/>
          </p:cNvCxnSpPr>
          <p:nvPr/>
        </p:nvCxnSpPr>
        <p:spPr bwMode="auto">
          <a:xfrm flipH="1" flipV="1">
            <a:off x="2657206" y="2793304"/>
            <a:ext cx="4378419" cy="530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Content Placeholder 4"/>
          <p:cNvSpPr txBox="1">
            <a:spLocks/>
          </p:cNvSpPr>
          <p:nvPr/>
        </p:nvSpPr>
        <p:spPr>
          <a:xfrm>
            <a:off x="115310" y="2592699"/>
            <a:ext cx="2387979" cy="711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ko-KR" sz="1600" dirty="0" smtClean="0">
                <a:solidFill>
                  <a:schemeClr val="tx1"/>
                </a:solidFill>
              </a:rPr>
              <a:t>P7: Soros International House, Vilnius (Lithuania) - </a:t>
            </a:r>
            <a:r>
              <a:rPr lang="it-IT" altLang="ko-KR" sz="1600" dirty="0" smtClean="0">
                <a:solidFill>
                  <a:schemeClr val="tx1"/>
                </a:solidFill>
                <a:hlinkClick r:id="rId10"/>
              </a:rPr>
              <a:t>www.sih.lt</a:t>
            </a:r>
            <a:r>
              <a:rPr lang="ro-RO" altLang="ko-KR" sz="1600" dirty="0" smtClean="0">
                <a:solidFill>
                  <a:schemeClr val="tx1"/>
                </a:solidFill>
              </a:rPr>
              <a:t> </a:t>
            </a:r>
            <a:endParaRPr lang="ro-RO" altLang="ko-KR" sz="1600" dirty="0">
              <a:solidFill>
                <a:schemeClr val="tx1"/>
              </a:solidFill>
            </a:endParaRPr>
          </a:p>
        </p:txBody>
      </p:sp>
      <p:sp>
        <p:nvSpPr>
          <p:cNvPr id="26" name="Content Placeholder 4"/>
          <p:cNvSpPr txBox="1">
            <a:spLocks/>
          </p:cNvSpPr>
          <p:nvPr/>
        </p:nvSpPr>
        <p:spPr>
          <a:xfrm>
            <a:off x="9567712" y="5430774"/>
            <a:ext cx="2387979" cy="711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ko-KR" sz="1600" dirty="0" smtClean="0">
                <a:solidFill>
                  <a:schemeClr val="tx1"/>
                </a:solidFill>
              </a:rPr>
              <a:t>P4: Pixel Associazione, Florence (Italy) - </a:t>
            </a:r>
            <a:r>
              <a:rPr lang="it-IT" altLang="ko-KR" sz="1600" dirty="0" smtClean="0">
                <a:solidFill>
                  <a:schemeClr val="tx1"/>
                </a:solidFill>
                <a:hlinkClick r:id="rId11"/>
              </a:rPr>
              <a:t>www.pixel-online.net</a:t>
            </a:r>
            <a:r>
              <a:rPr lang="ro-RO" altLang="ko-KR" sz="1600" dirty="0" smtClean="0">
                <a:solidFill>
                  <a:schemeClr val="tx1"/>
                </a:solidFill>
              </a:rPr>
              <a:t> </a:t>
            </a:r>
            <a:endParaRPr lang="ro-RO" altLang="ko-KR" sz="1600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12"/>
          <p:cNvCxnSpPr>
            <a:cxnSpLocks noChangeShapeType="1"/>
          </p:cNvCxnSpPr>
          <p:nvPr/>
        </p:nvCxnSpPr>
        <p:spPr bwMode="auto">
          <a:xfrm>
            <a:off x="6142049" y="5439864"/>
            <a:ext cx="3335930" cy="34655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12"/>
          <p:cNvCxnSpPr>
            <a:cxnSpLocks noChangeShapeType="1"/>
          </p:cNvCxnSpPr>
          <p:nvPr/>
        </p:nvCxnSpPr>
        <p:spPr bwMode="auto">
          <a:xfrm flipH="1" flipV="1">
            <a:off x="2126766" y="4504891"/>
            <a:ext cx="1420188" cy="92305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Content Placeholder 4"/>
          <p:cNvSpPr txBox="1">
            <a:spLocks/>
          </p:cNvSpPr>
          <p:nvPr/>
        </p:nvSpPr>
        <p:spPr>
          <a:xfrm>
            <a:off x="115310" y="3880194"/>
            <a:ext cx="2387979" cy="711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ko-KR" sz="1600" dirty="0" smtClean="0">
                <a:solidFill>
                  <a:schemeClr val="tx1"/>
                </a:solidFill>
              </a:rPr>
              <a:t>P6: Instituto Politécnico de Bragança, Braganca (Portugal) - </a:t>
            </a:r>
            <a:r>
              <a:rPr lang="pt-BR" altLang="ko-KR" sz="1600" dirty="0" smtClean="0">
                <a:solidFill>
                  <a:schemeClr val="tx1"/>
                </a:solidFill>
                <a:hlinkClick r:id="rId12"/>
              </a:rPr>
              <a:t>www.ipb.pt</a:t>
            </a:r>
            <a:r>
              <a:rPr lang="ro-RO" altLang="ko-KR" sz="1600" dirty="0" smtClean="0">
                <a:solidFill>
                  <a:schemeClr val="tx1"/>
                </a:solidFill>
              </a:rPr>
              <a:t> </a:t>
            </a:r>
            <a:endParaRPr lang="ro-RO" altLang="ko-KR" sz="16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12"/>
          <p:cNvCxnSpPr>
            <a:cxnSpLocks noChangeShapeType="1"/>
          </p:cNvCxnSpPr>
          <p:nvPr/>
        </p:nvCxnSpPr>
        <p:spPr bwMode="auto">
          <a:xfrm flipH="1">
            <a:off x="2657207" y="5435366"/>
            <a:ext cx="3305182" cy="70670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Content Placeholder 4"/>
          <p:cNvSpPr txBox="1">
            <a:spLocks/>
          </p:cNvSpPr>
          <p:nvPr/>
        </p:nvSpPr>
        <p:spPr>
          <a:xfrm>
            <a:off x="116864" y="5711332"/>
            <a:ext cx="2387979" cy="711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ko-KR" sz="1600" dirty="0" smtClean="0">
                <a:solidFill>
                  <a:schemeClr val="tx1"/>
                </a:solidFill>
              </a:rPr>
              <a:t>P5: CIPAT, Florence (Italy) - </a:t>
            </a:r>
            <a:r>
              <a:rPr lang="it-IT" altLang="ko-KR" sz="1600" dirty="0" smtClean="0">
                <a:solidFill>
                  <a:schemeClr val="tx1"/>
                </a:solidFill>
                <a:hlinkClick r:id="rId13"/>
              </a:rPr>
              <a:t>www.cipat.it</a:t>
            </a:r>
            <a:r>
              <a:rPr lang="ro-RO" altLang="ko-KR" sz="1600" dirty="0" smtClean="0">
                <a:solidFill>
                  <a:schemeClr val="tx1"/>
                </a:solidFill>
              </a:rPr>
              <a:t> </a:t>
            </a:r>
            <a:endParaRPr lang="ro-RO" altLang="ko-K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0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7360" y="133449"/>
            <a:ext cx="9144000" cy="1057166"/>
          </a:xfrm>
        </p:spPr>
        <p:txBody>
          <a:bodyPr>
            <a:normAutofit/>
          </a:bodyPr>
          <a:lstStyle/>
          <a:p>
            <a:pPr algn="l"/>
            <a:r>
              <a:rPr lang="ro-RO" sz="4000" b="1" dirty="0" smtClean="0"/>
              <a:t>R1: </a:t>
            </a:r>
            <a:r>
              <a:rPr lang="ro-RO" sz="4000" b="1" dirty="0"/>
              <a:t>Teach@School Online Library</a:t>
            </a:r>
            <a:endParaRPr lang="en-GB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834" y="2173267"/>
            <a:ext cx="2676395" cy="3588706"/>
          </a:xfrm>
        </p:spPr>
        <p:txBody>
          <a:bodyPr>
            <a:normAutofit lnSpcReduction="10000"/>
          </a:bodyPr>
          <a:lstStyle/>
          <a:p>
            <a:pPr algn="l"/>
            <a:r>
              <a:rPr lang="ro-RO" sz="2800" b="1" dirty="0" smtClean="0"/>
              <a:t>50 </a:t>
            </a:r>
            <a:r>
              <a:rPr lang="ro-RO" sz="2800" b="1" dirty="0"/>
              <a:t>Open Educational </a:t>
            </a:r>
            <a:r>
              <a:rPr lang="ro-RO" sz="2800" b="1" dirty="0" smtClean="0"/>
              <a:t>Resources</a:t>
            </a:r>
            <a:r>
              <a:rPr lang="en-US" sz="2800" b="1" dirty="0" smtClean="0"/>
              <a:t> </a:t>
            </a:r>
            <a:r>
              <a:rPr lang="ro-RO" sz="2800" b="1" dirty="0" smtClean="0"/>
              <a:t>– </a:t>
            </a:r>
            <a:r>
              <a:rPr lang="en-US" sz="2800" dirty="0" smtClean="0"/>
              <a:t>with description &amp; lesson plans</a:t>
            </a:r>
            <a:endParaRPr lang="ro-RO" sz="2800" dirty="0" smtClean="0"/>
          </a:p>
          <a:p>
            <a:pPr algn="l"/>
            <a:endParaRPr lang="ro-RO" sz="2800" dirty="0"/>
          </a:p>
          <a:p>
            <a:pPr algn="l"/>
            <a:endParaRPr lang="ro-RO" sz="2800" dirty="0" smtClean="0"/>
          </a:p>
          <a:p>
            <a:pPr algn="l"/>
            <a:r>
              <a:rPr lang="ro-RO" sz="2800" dirty="0" smtClean="0">
                <a:hlinkClick r:id="rId3"/>
              </a:rPr>
              <a:t>https://vr-school.eu/lectii</a:t>
            </a:r>
            <a:r>
              <a:rPr lang="ro-RO" sz="2800" dirty="0" smtClean="0"/>
              <a:t> </a:t>
            </a:r>
          </a:p>
          <a:p>
            <a:pPr algn="l"/>
            <a:endParaRPr lang="en-GB" dirty="0" smtClean="0"/>
          </a:p>
        </p:txBody>
      </p:sp>
      <p:pic>
        <p:nvPicPr>
          <p:cNvPr id="4" name="Picture 3" descr="C:\Users\andre\AppData\Local\Microsoft\Windows\INetCache\Content.Word\JP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1"/>
            <a:ext cx="1716067" cy="161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63" y="326959"/>
            <a:ext cx="2867833" cy="819172"/>
          </a:xfrm>
          <a:prstGeom prst="rect">
            <a:avLst/>
          </a:prstGeom>
        </p:spPr>
      </p:pic>
      <p:pic>
        <p:nvPicPr>
          <p:cNvPr id="6" name="Content Placeholder 10">
            <a:hlinkClick r:id="rId3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29" y="1265128"/>
            <a:ext cx="9201567" cy="544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7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7360" y="133449"/>
            <a:ext cx="9144000" cy="1057166"/>
          </a:xfrm>
        </p:spPr>
        <p:txBody>
          <a:bodyPr>
            <a:normAutofit/>
          </a:bodyPr>
          <a:lstStyle/>
          <a:p>
            <a:pPr algn="l"/>
            <a:r>
              <a:rPr lang="ro-RO" sz="4000" b="1" dirty="0" smtClean="0"/>
              <a:t>R1: </a:t>
            </a:r>
            <a:r>
              <a:rPr lang="ro-RO" sz="4000" b="1" dirty="0"/>
              <a:t>Teach@School Online Library</a:t>
            </a:r>
            <a:endParaRPr lang="en-GB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835" y="1809369"/>
            <a:ext cx="5469982" cy="490458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2800" b="1" dirty="0"/>
              <a:t>The cataloguing the </a:t>
            </a:r>
            <a:r>
              <a:rPr lang="en-US" sz="2800" b="1" dirty="0" smtClean="0"/>
              <a:t>OER includes: </a:t>
            </a:r>
          </a:p>
          <a:p>
            <a:pPr algn="l"/>
            <a:r>
              <a:rPr lang="en-GB" b="1" dirty="0"/>
              <a:t>Title</a:t>
            </a:r>
            <a:endParaRPr lang="en-GB" dirty="0"/>
          </a:p>
          <a:p>
            <a:pPr algn="l"/>
            <a:r>
              <a:rPr lang="en-GB" b="1" dirty="0"/>
              <a:t>Author</a:t>
            </a:r>
            <a:endParaRPr lang="en-GB" dirty="0"/>
          </a:p>
          <a:p>
            <a:pPr algn="l"/>
            <a:r>
              <a:rPr lang="en-GB" b="1" dirty="0"/>
              <a:t>Date of production</a:t>
            </a:r>
            <a:endParaRPr lang="en-GB" dirty="0"/>
          </a:p>
          <a:p>
            <a:pPr algn="l"/>
            <a:r>
              <a:rPr lang="en-GB" b="1" dirty="0"/>
              <a:t>Website of the resource</a:t>
            </a:r>
            <a:endParaRPr lang="en-GB" dirty="0"/>
          </a:p>
          <a:p>
            <a:pPr algn="l"/>
            <a:r>
              <a:rPr lang="en-GB" b="1" dirty="0"/>
              <a:t>Type of online learning resource</a:t>
            </a:r>
            <a:endParaRPr lang="en-GB" dirty="0"/>
          </a:p>
          <a:p>
            <a:pPr algn="l"/>
            <a:r>
              <a:rPr lang="en-GB" b="1" dirty="0"/>
              <a:t>Type of media </a:t>
            </a:r>
            <a:endParaRPr lang="en-GB" dirty="0"/>
          </a:p>
          <a:p>
            <a:pPr algn="l"/>
            <a:r>
              <a:rPr lang="en-GB" b="1" dirty="0"/>
              <a:t>Language</a:t>
            </a:r>
            <a:endParaRPr lang="en-GB" dirty="0"/>
          </a:p>
          <a:p>
            <a:pPr algn="l"/>
            <a:r>
              <a:rPr lang="en-GB" b="1" dirty="0"/>
              <a:t>Audience</a:t>
            </a:r>
            <a:endParaRPr lang="en-GB" dirty="0"/>
          </a:p>
          <a:p>
            <a:pPr algn="l"/>
            <a:r>
              <a:rPr lang="en-GB" b="1" dirty="0"/>
              <a:t>Students Age</a:t>
            </a:r>
            <a:endParaRPr lang="en-GB" dirty="0"/>
          </a:p>
          <a:p>
            <a:pPr algn="l"/>
            <a:r>
              <a:rPr lang="en-GB" b="1" dirty="0"/>
              <a:t>Subject/Topic </a:t>
            </a:r>
            <a:endParaRPr lang="en-GB" dirty="0"/>
          </a:p>
          <a:p>
            <a:pPr algn="l"/>
            <a:r>
              <a:rPr lang="en-GB" b="1" dirty="0"/>
              <a:t>Purpose </a:t>
            </a:r>
            <a:endParaRPr lang="en-GB" dirty="0"/>
          </a:p>
          <a:p>
            <a:pPr algn="l"/>
            <a:r>
              <a:rPr lang="en-GB" b="1" dirty="0"/>
              <a:t>Use</a:t>
            </a:r>
            <a:endParaRPr lang="en-GB" dirty="0"/>
          </a:p>
          <a:p>
            <a:pPr algn="l"/>
            <a:r>
              <a:rPr lang="en-GB" b="1" dirty="0"/>
              <a:t>Description of Contents </a:t>
            </a:r>
            <a:endParaRPr lang="en-GB" dirty="0"/>
          </a:p>
          <a:p>
            <a:pPr algn="l"/>
            <a:r>
              <a:rPr lang="en-GB" b="1" dirty="0"/>
              <a:t>Description of how the resource can be used with students</a:t>
            </a:r>
            <a:endParaRPr lang="en-GB" dirty="0"/>
          </a:p>
          <a:p>
            <a:pPr algn="l"/>
            <a:r>
              <a:rPr lang="en-GB" b="1" dirty="0"/>
              <a:t>Reviewer’s comments on the Resource</a:t>
            </a:r>
            <a:endParaRPr lang="en-GB" dirty="0"/>
          </a:p>
          <a:p>
            <a:pPr algn="l"/>
            <a:r>
              <a:rPr lang="en-GB" b="1" dirty="0"/>
              <a:t>Name of the reviewing organisation</a:t>
            </a:r>
            <a:endParaRPr lang="en-GB" dirty="0"/>
          </a:p>
          <a:p>
            <a:pPr algn="l"/>
            <a:endParaRPr lang="ro-RO" sz="2800" dirty="0" smtClean="0"/>
          </a:p>
          <a:p>
            <a:pPr algn="l"/>
            <a:endParaRPr lang="ro-RO" sz="2800" dirty="0"/>
          </a:p>
          <a:p>
            <a:pPr algn="l"/>
            <a:endParaRPr lang="ro-RO" sz="2800" dirty="0" smtClean="0"/>
          </a:p>
          <a:p>
            <a:pPr algn="l"/>
            <a:endParaRPr lang="en-GB" dirty="0" smtClean="0"/>
          </a:p>
        </p:txBody>
      </p:sp>
      <p:pic>
        <p:nvPicPr>
          <p:cNvPr id="4" name="Picture 3" descr="C:\Users\andre\AppData\Local\Microsoft\Windows\INetCache\Content.Word\JP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1"/>
            <a:ext cx="1716067" cy="161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63" y="326959"/>
            <a:ext cx="2867833" cy="819172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6356676" y="1809369"/>
            <a:ext cx="5469982" cy="4904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smtClean="0"/>
              <a:t>The </a:t>
            </a:r>
            <a:r>
              <a:rPr lang="en-US" sz="1800" b="1" dirty="0"/>
              <a:t>lesson </a:t>
            </a:r>
            <a:r>
              <a:rPr lang="en-US" sz="1800" b="1" dirty="0" smtClean="0"/>
              <a:t>plan includes: </a:t>
            </a:r>
          </a:p>
          <a:p>
            <a:pPr algn="l"/>
            <a:r>
              <a:rPr lang="en-US" sz="1500" b="1" dirty="0"/>
              <a:t>Teachers skills</a:t>
            </a:r>
          </a:p>
          <a:p>
            <a:pPr algn="l"/>
            <a:r>
              <a:rPr lang="en-US" sz="1500" b="1" dirty="0"/>
              <a:t>Age group/class</a:t>
            </a:r>
          </a:p>
          <a:p>
            <a:pPr algn="l"/>
            <a:r>
              <a:rPr lang="en-US" sz="1500" b="1" dirty="0"/>
              <a:t>Lesson title</a:t>
            </a:r>
          </a:p>
          <a:p>
            <a:pPr algn="l"/>
            <a:r>
              <a:rPr lang="en-US" sz="1500" b="1" dirty="0"/>
              <a:t>Key concepts</a:t>
            </a:r>
          </a:p>
          <a:p>
            <a:pPr algn="l"/>
            <a:r>
              <a:rPr lang="en-US" sz="1500" b="1" dirty="0"/>
              <a:t>Aims</a:t>
            </a:r>
          </a:p>
          <a:p>
            <a:pPr algn="l"/>
            <a:r>
              <a:rPr lang="en-US" sz="1500" b="1" dirty="0"/>
              <a:t>Objectives</a:t>
            </a:r>
          </a:p>
          <a:p>
            <a:pPr algn="l"/>
            <a:r>
              <a:rPr lang="en-US" sz="1500" b="1" dirty="0"/>
              <a:t>Skills developed</a:t>
            </a:r>
          </a:p>
          <a:p>
            <a:pPr algn="l"/>
            <a:r>
              <a:rPr lang="en-US" sz="1500" b="1" dirty="0"/>
              <a:t>Materials needed</a:t>
            </a:r>
          </a:p>
          <a:p>
            <a:pPr algn="l"/>
            <a:r>
              <a:rPr lang="en-US" sz="1500" b="1" dirty="0"/>
              <a:t>Online resources</a:t>
            </a:r>
          </a:p>
          <a:p>
            <a:pPr algn="l"/>
            <a:r>
              <a:rPr lang="en-US" sz="1500" b="1" dirty="0"/>
              <a:t>Assumptions (some students may have problems with…)</a:t>
            </a:r>
          </a:p>
          <a:p>
            <a:pPr algn="l"/>
            <a:r>
              <a:rPr lang="en-US" sz="1500" b="1" dirty="0"/>
              <a:t>Procedures: Introduction, Engaging, Explaining/Activating, Follow up, </a:t>
            </a:r>
            <a:r>
              <a:rPr lang="en-US" sz="1500" b="1" dirty="0" smtClean="0"/>
              <a:t>Formative </a:t>
            </a:r>
            <a:r>
              <a:rPr lang="en-US" sz="1500" b="1" dirty="0"/>
              <a:t>Assessment</a:t>
            </a:r>
          </a:p>
          <a:p>
            <a:pPr algn="l"/>
            <a:endParaRPr lang="ro-RO" sz="2800" dirty="0" smtClean="0"/>
          </a:p>
          <a:p>
            <a:pPr algn="l"/>
            <a:endParaRPr lang="ro-RO" sz="2800" dirty="0" smtClean="0"/>
          </a:p>
          <a:p>
            <a:pPr algn="l"/>
            <a:endParaRPr lang="ro-RO" sz="2800" dirty="0" smtClean="0"/>
          </a:p>
          <a:p>
            <a:pPr algn="l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08193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7672" y="207962"/>
            <a:ext cx="7139291" cy="1057166"/>
          </a:xfrm>
        </p:spPr>
        <p:txBody>
          <a:bodyPr>
            <a:noAutofit/>
          </a:bodyPr>
          <a:lstStyle/>
          <a:p>
            <a:pPr algn="l"/>
            <a:r>
              <a:rPr lang="ro-RO" sz="3200" b="1" dirty="0" smtClean="0"/>
              <a:t>R2: </a:t>
            </a:r>
            <a:r>
              <a:rPr lang="en-US" sz="3200" b="1" dirty="0"/>
              <a:t>Teachers Guide on Virtual Reality in school education</a:t>
            </a:r>
            <a:endParaRPr lang="en-GB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3291" y="2298526"/>
            <a:ext cx="9751513" cy="3513551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6 Learning Modules, available in 5 languages (EN, RO, IT, LT, PT) </a:t>
            </a:r>
          </a:p>
          <a:p>
            <a:pPr algn="l"/>
            <a:endParaRPr lang="en-US" sz="2800" b="1" dirty="0"/>
          </a:p>
          <a:p>
            <a:pPr algn="l"/>
            <a:r>
              <a:rPr lang="en-US" sz="2800" b="1" dirty="0" smtClean="0"/>
              <a:t>6 Video Tutorials (with short intro of each module) </a:t>
            </a:r>
          </a:p>
          <a:p>
            <a:pPr algn="l"/>
            <a:endParaRPr lang="en-US" sz="2800" dirty="0"/>
          </a:p>
          <a:p>
            <a:pPr algn="l"/>
            <a:r>
              <a:rPr lang="ro-RO" sz="2800" dirty="0" smtClean="0">
                <a:hlinkClick r:id="rId3"/>
              </a:rPr>
              <a:t>https://vr-school.eu/io2</a:t>
            </a:r>
            <a:r>
              <a:rPr lang="en-US" sz="2800" dirty="0" smtClean="0"/>
              <a:t> </a:t>
            </a:r>
            <a:r>
              <a:rPr lang="ro-RO" sz="2800" dirty="0" smtClean="0"/>
              <a:t> </a:t>
            </a:r>
            <a:endParaRPr lang="en-GB" dirty="0" smtClean="0"/>
          </a:p>
        </p:txBody>
      </p:sp>
      <p:pic>
        <p:nvPicPr>
          <p:cNvPr id="4" name="Picture 3" descr="C:\Users\andre\AppData\Local\Microsoft\Windows\INetCache\Content.Word\JP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1"/>
            <a:ext cx="1716067" cy="161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63" y="326959"/>
            <a:ext cx="2867833" cy="8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7672" y="207962"/>
            <a:ext cx="7139291" cy="1057166"/>
          </a:xfrm>
        </p:spPr>
        <p:txBody>
          <a:bodyPr>
            <a:noAutofit/>
          </a:bodyPr>
          <a:lstStyle/>
          <a:p>
            <a:pPr algn="l"/>
            <a:r>
              <a:rPr lang="ro-RO" sz="3200" b="1" dirty="0" smtClean="0"/>
              <a:t>R2: </a:t>
            </a:r>
            <a:r>
              <a:rPr lang="en-US" sz="3200" b="1" dirty="0"/>
              <a:t>Teachers Guide on Virtual Reality in school education</a:t>
            </a:r>
            <a:endParaRPr lang="en-GB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829" y="807930"/>
            <a:ext cx="4154750" cy="851768"/>
          </a:xfrm>
        </p:spPr>
        <p:txBody>
          <a:bodyPr>
            <a:normAutofit/>
          </a:bodyPr>
          <a:lstStyle/>
          <a:p>
            <a:pPr algn="l"/>
            <a:r>
              <a:rPr lang="ro-RO" sz="2800" dirty="0" smtClean="0">
                <a:hlinkClick r:id="rId3"/>
              </a:rPr>
              <a:t>https://vr-school.eu/io2</a:t>
            </a:r>
            <a:r>
              <a:rPr lang="ro-RO" sz="2800" dirty="0" smtClean="0"/>
              <a:t> </a:t>
            </a:r>
            <a:endParaRPr lang="en-GB" dirty="0" smtClean="0"/>
          </a:p>
        </p:txBody>
      </p:sp>
      <p:pic>
        <p:nvPicPr>
          <p:cNvPr id="4" name="Picture 3" descr="C:\Users\andre\AppData\Local\Microsoft\Windows\INetCache\Content.Word\JP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1"/>
            <a:ext cx="1716067" cy="161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63" y="326959"/>
            <a:ext cx="2867833" cy="819172"/>
          </a:xfrm>
          <a:prstGeom prst="rect">
            <a:avLst/>
          </a:prstGeom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88314"/>
            <a:ext cx="3945699" cy="2538868"/>
          </a:xfrm>
          <a:prstGeom prst="rect">
            <a:avLst/>
          </a:prstGeom>
        </p:spPr>
      </p:pic>
      <p:pic>
        <p:nvPicPr>
          <p:cNvPr id="8" name="Picture 7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98" y="4122875"/>
            <a:ext cx="4158639" cy="2339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13" y="1584006"/>
            <a:ext cx="4177026" cy="2538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38" y="1588312"/>
            <a:ext cx="4065956" cy="2534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22875"/>
            <a:ext cx="3964084" cy="2288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16" y="4122874"/>
            <a:ext cx="4069278" cy="23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73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1326" y="164123"/>
            <a:ext cx="9144000" cy="1057166"/>
          </a:xfrm>
        </p:spPr>
        <p:txBody>
          <a:bodyPr>
            <a:normAutofit/>
          </a:bodyPr>
          <a:lstStyle/>
          <a:p>
            <a:pPr algn="l"/>
            <a:r>
              <a:rPr lang="ro-RO" sz="3600" b="1" dirty="0" smtClean="0"/>
              <a:t>R3: </a:t>
            </a:r>
            <a:r>
              <a:rPr lang="en-US" sz="3600" b="1" dirty="0" smtClean="0"/>
              <a:t>Trainings for teachers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833" y="1779980"/>
            <a:ext cx="11244482" cy="460829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2 international trainings (1 face-to-face in Romania, and 1 online)</a:t>
            </a:r>
            <a:endParaRPr lang="ro-RO" sz="2800" b="1" dirty="0" smtClean="0"/>
          </a:p>
          <a:p>
            <a:pPr algn="l"/>
            <a:r>
              <a:rPr lang="en-US" sz="2800" b="1" dirty="0" smtClean="0"/>
              <a:t>5 national trainings(done in IT, LT, PT and 2 in RO)</a:t>
            </a:r>
            <a:endParaRPr lang="ro-RO" sz="2800" b="1" dirty="0" smtClean="0"/>
          </a:p>
          <a:p>
            <a:pPr algn="l"/>
            <a:endParaRPr lang="ro-RO" sz="2800" b="1" dirty="0"/>
          </a:p>
          <a:p>
            <a:pPr algn="l"/>
            <a:r>
              <a:rPr lang="en-US" sz="2800" b="1" dirty="0" smtClean="0"/>
              <a:t>Over 130 teachers and trainers have been trained on the use of the </a:t>
            </a:r>
            <a:r>
              <a:rPr lang="en-US" sz="2800" b="1" dirty="0" err="1" smtClean="0"/>
              <a:t>VR@School</a:t>
            </a:r>
            <a:r>
              <a:rPr lang="en-US" sz="2800" b="1" dirty="0"/>
              <a:t> Guide on Virtual Reality in school </a:t>
            </a:r>
            <a:r>
              <a:rPr lang="en-US" sz="2800" b="1" dirty="0" smtClean="0"/>
              <a:t>education</a:t>
            </a:r>
          </a:p>
          <a:p>
            <a:pPr algn="l"/>
            <a:endParaRPr lang="ro-RO" sz="2800" dirty="0" smtClean="0"/>
          </a:p>
          <a:p>
            <a:pPr algn="l"/>
            <a:r>
              <a:rPr lang="ro-RO" sz="2800" dirty="0">
                <a:hlinkClick r:id="rId3"/>
              </a:rPr>
              <a:t>https://</a:t>
            </a:r>
            <a:r>
              <a:rPr lang="ro-RO" sz="2800" dirty="0" smtClean="0">
                <a:hlinkClick r:id="rId3"/>
              </a:rPr>
              <a:t>vr-school.eu/io2</a:t>
            </a:r>
            <a:r>
              <a:rPr lang="en-US" sz="2800" dirty="0" smtClean="0"/>
              <a:t> </a:t>
            </a:r>
            <a:endParaRPr lang="en-GB" dirty="0" smtClean="0"/>
          </a:p>
        </p:txBody>
      </p:sp>
      <p:pic>
        <p:nvPicPr>
          <p:cNvPr id="4" name="Picture 3" descr="C:\Users\andre\AppData\Local\Microsoft\Windows\INetCache\Content.Word\JP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1"/>
            <a:ext cx="1716067" cy="161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63" y="326959"/>
            <a:ext cx="2867833" cy="8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27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1326" y="164123"/>
            <a:ext cx="9144000" cy="1057166"/>
          </a:xfrm>
        </p:spPr>
        <p:txBody>
          <a:bodyPr>
            <a:normAutofit/>
          </a:bodyPr>
          <a:lstStyle/>
          <a:p>
            <a:pPr algn="l"/>
            <a:r>
              <a:rPr lang="ro-RO" sz="3600" b="1" dirty="0" smtClean="0"/>
              <a:t>R3: </a:t>
            </a:r>
            <a:r>
              <a:rPr lang="en-US" sz="3600" b="1" dirty="0" smtClean="0"/>
              <a:t>Trainings for teachers</a:t>
            </a:r>
            <a:endParaRPr lang="en-GB" sz="3600" b="1" dirty="0"/>
          </a:p>
        </p:txBody>
      </p:sp>
      <p:pic>
        <p:nvPicPr>
          <p:cNvPr id="4" name="Picture 3" descr="C:\Users\andre\AppData\Local\Microsoft\Windows\INetCache\Content.Word\JP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0" y="1"/>
            <a:ext cx="1479290" cy="1440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63" y="326959"/>
            <a:ext cx="2867833" cy="819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3"/>
          <a:stretch/>
        </p:blipFill>
        <p:spPr>
          <a:xfrm>
            <a:off x="6588691" y="3691251"/>
            <a:ext cx="5603310" cy="3166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8"/>
          <a:stretch/>
        </p:blipFill>
        <p:spPr>
          <a:xfrm>
            <a:off x="413358" y="3919134"/>
            <a:ext cx="5436296" cy="2938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2"/>
          <a:stretch/>
        </p:blipFill>
        <p:spPr>
          <a:xfrm>
            <a:off x="6075125" y="1146131"/>
            <a:ext cx="5880099" cy="3157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0" y="1348841"/>
            <a:ext cx="5411244" cy="30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4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139</TotalTime>
  <Words>468</Words>
  <Application>Microsoft Office PowerPoint</Application>
  <PresentationFormat>Pasirinktinai</PresentationFormat>
  <Paragraphs>105</Paragraphs>
  <Slides>13</Slides>
  <Notes>11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13</vt:i4>
      </vt:variant>
    </vt:vector>
  </HeadingPairs>
  <TitlesOfParts>
    <vt:vector size="14" baseType="lpstr">
      <vt:lpstr>Office Theme</vt:lpstr>
      <vt:lpstr> RESULTS of the   Future schools using the power of Virtual and Augmented Reality for education and training in the classroom  Ref.no.2018-1-RO01-KA201-049411 </vt:lpstr>
      <vt:lpstr>The Funding Programme/Project</vt:lpstr>
      <vt:lpstr>Partership </vt:lpstr>
      <vt:lpstr>R1: Teach@School Online Library</vt:lpstr>
      <vt:lpstr>R1: Teach@School Online Library</vt:lpstr>
      <vt:lpstr>R2: Teachers Guide on Virtual Reality in school education</vt:lpstr>
      <vt:lpstr>R2: Teachers Guide on Virtual Reality in school education</vt:lpstr>
      <vt:lpstr>R3: Trainings for teachers</vt:lpstr>
      <vt:lpstr>R3: Trainings for teachers</vt:lpstr>
      <vt:lpstr>R4: VR Educational Resources</vt:lpstr>
      <vt:lpstr>R4: VR Educational Resources</vt:lpstr>
      <vt:lpstr>R5: VR School Laboratories</vt:lpstr>
      <vt:lpstr> Website  https://vr-school.eu  Facebook  @VRatSchool  Contact:  adina_romanescu@yahoo.com  andreea.cleminte@euroed.ro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VR@School  Future schools using the power of Virtual and Augmented Reality for education and training in the classroom  Ref.no.2018-1-RO01-KA201-049411</dc:title>
  <dc:creator>Andreea Ionel</dc:creator>
  <cp:lastModifiedBy>Pavaduotojas</cp:lastModifiedBy>
  <cp:revision>20</cp:revision>
  <dcterms:created xsi:type="dcterms:W3CDTF">2021-06-17T05:21:35Z</dcterms:created>
  <dcterms:modified xsi:type="dcterms:W3CDTF">2021-07-01T06:06:38Z</dcterms:modified>
</cp:coreProperties>
</file>