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68" r:id="rId4"/>
    <p:sldId id="318" r:id="rId5"/>
    <p:sldId id="319" r:id="rId6"/>
    <p:sldId id="322" r:id="rId7"/>
    <p:sldId id="320" r:id="rId8"/>
    <p:sldId id="323" r:id="rId9"/>
    <p:sldId id="321" r:id="rId10"/>
    <p:sldId id="325" r:id="rId11"/>
    <p:sldId id="324" r:id="rId12"/>
    <p:sldId id="326" r:id="rId13"/>
    <p:sldId id="327" r:id="rId14"/>
    <p:sldId id="317" r:id="rId15"/>
    <p:sldId id="32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6D"/>
    <a:srgbClr val="FF2549"/>
    <a:srgbClr val="003635"/>
    <a:srgbClr val="005856"/>
    <a:srgbClr val="9EFF29"/>
    <a:srgbClr val="007033"/>
    <a:srgbClr val="5EEC3C"/>
    <a:srgbClr val="F1C88B"/>
    <a:srgbClr val="FE9202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67" autoAdjust="0"/>
  </p:normalViewPr>
  <p:slideViewPr>
    <p:cSldViewPr snapToGrid="0">
      <p:cViewPr varScale="1">
        <p:scale>
          <a:sx n="129" d="100"/>
          <a:sy n="129" d="100"/>
        </p:scale>
        <p:origin x="-110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loquent-ramanujan-887aa5.netlify.app/da-vinci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loquent-ramanujan-887aa5.netlify.app/biology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loquent-ramanujan-887aa5.netlify.app/math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02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>
                <a:hlinkClick r:id="rId3"/>
              </a:rPr>
              <a:t>https://eloquent-ramanujan-887aa5.netlify.app/da-vinci.html</a:t>
            </a:r>
            <a:r>
              <a:rPr lang="lt-LT" dirty="0"/>
              <a:t> </a:t>
            </a:r>
          </a:p>
          <a:p>
            <a:r>
              <a:rPr lang="lt-LT" dirty="0"/>
              <a:t>Plano autorius yra šioje salėje </a:t>
            </a:r>
            <a:r>
              <a:rPr lang="lt-LT" dirty="0">
                <a:sym typeface="Wingdings" panose="05000000000000000000" pitchFamily="2" charset="2"/>
              </a:rPr>
              <a:t></a:t>
            </a:r>
          </a:p>
          <a:p>
            <a:r>
              <a:rPr lang="lt-LT" dirty="0">
                <a:sym typeface="Wingdings" panose="05000000000000000000" pitchFamily="2" charset="2"/>
              </a:rPr>
              <a:t>Išteklių galima peržiūrėti kompiuteriu, bet pilno vaizdo nematysime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61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https://eloquent-ramanujan-887aa5.netlify.app/biology.html</a:t>
            </a:r>
            <a:endParaRPr lang="lt-LT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lt-LT" dirty="0"/>
              <a:t>Plano autorius yra šioje salėje </a:t>
            </a:r>
            <a:r>
              <a:rPr lang="lt-LT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08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hlinkClick r:id="rId3"/>
              </a:rPr>
              <a:t>https://eloquent-ramanujan-887aa5.netlify.app/math.html</a:t>
            </a:r>
            <a:r>
              <a:rPr lang="lt-LT" u="sng" dirty="0"/>
              <a:t> </a:t>
            </a:r>
          </a:p>
          <a:p>
            <a:r>
              <a:rPr lang="lt-LT" dirty="0"/>
              <a:t>Plano autorius yra šioje salėje </a:t>
            </a:r>
            <a:r>
              <a:rPr lang="lt-LT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90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47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4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Koordinatorius</a:t>
            </a:r>
            <a:r>
              <a:rPr lang="en-GB" dirty="0"/>
              <a:t> - </a:t>
            </a:r>
            <a:r>
              <a:rPr lang="lt-LT" dirty="0"/>
              <a:t>Grigore Moisil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lt-LT" dirty="0"/>
              <a:t>nės informatijos licėjus, Jasai, Rumunija</a:t>
            </a:r>
          </a:p>
          <a:p>
            <a:r>
              <a:rPr lang="lt-LT" dirty="0"/>
              <a:t>3 institucijos iš Rumunijos, 2 asociacijos iš Italijos, Politechninkos institutas iš Portugalijos ir mes 2 iš Letuvos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62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33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8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28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58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62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Darbinė versija adresu https://eloquent-ramanujan-887aa5.netlify.app/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50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https://eloquent-ramanujan-887aa5.netlify.app/</a:t>
            </a:r>
            <a:r>
              <a:rPr lang="lt-LT" dirty="0"/>
              <a:t> </a:t>
            </a:r>
          </a:p>
          <a:p>
            <a:r>
              <a:rPr lang="lt-LT" dirty="0"/>
              <a:t>Taip atrodys bendras katalogas, kuriame bus galima atlikti išteklių paiešką pagal dalykus, pamokų pavadinimus, moksleivių amžiaus grupes, VR video pavadinimą.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8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966" y="1563330"/>
            <a:ext cx="8203575" cy="168006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092" y="3259395"/>
            <a:ext cx="8188953" cy="111623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85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68580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7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482" y="391788"/>
            <a:ext cx="6284320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482" y="1155313"/>
            <a:ext cx="628432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20029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0390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76298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0390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76298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eloquent-ramanujan-887aa5.netlify.app/da-vinci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eloquent-ramanujan-887aa5.netlify.app/biology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eloquent-ramanujan-887aa5.netlify.app/math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vr-school.eu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channel/UCRu3bE9I9zu48Nl1vU982zQ" TargetMode="External"/><Relationship Id="rId4" Type="http://schemas.openxmlformats.org/officeDocument/2006/relationships/hyperlink" Target="https://www.facebook.com/VRinSchoo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pat.it/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hyperlink" Target="http://www.pixel-online.net/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akeupyourbusiness.com/" TargetMode="External"/><Relationship Id="rId11" Type="http://schemas.openxmlformats.org/officeDocument/2006/relationships/hyperlink" Target="http://www.vkg.vilnius.lm.lt/" TargetMode="External"/><Relationship Id="rId5" Type="http://schemas.openxmlformats.org/officeDocument/2006/relationships/hyperlink" Target="http://www.euroed.ro/" TargetMode="External"/><Relationship Id="rId10" Type="http://schemas.openxmlformats.org/officeDocument/2006/relationships/hyperlink" Target="http://www.sih.lt/" TargetMode="External"/><Relationship Id="rId4" Type="http://schemas.openxmlformats.org/officeDocument/2006/relationships/hyperlink" Target="http://www.liis.ro/" TargetMode="External"/><Relationship Id="rId9" Type="http://schemas.openxmlformats.org/officeDocument/2006/relationships/hyperlink" Target="http://www.ipb.pt/" TargetMode="Externa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vr-school.eu/lecti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hyperlink" Target="https://youtu.be/2rpj__sATiI" TargetMode="External"/><Relationship Id="rId4" Type="http://schemas.openxmlformats.org/officeDocument/2006/relationships/hyperlink" Target="https://vr-school.eu/io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vr-school.eu/post/vr-educational-resources-for-science-and-transdisciplinary-school-disciplin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8580" y="306094"/>
            <a:ext cx="4113946" cy="2955822"/>
          </a:xfrm>
        </p:spPr>
        <p:txBody>
          <a:bodyPr>
            <a:no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lt-LT" b="1" dirty="0"/>
              <a:t>Virtuali klasė: žingsnis iki realybės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2800" dirty="0" err="1"/>
              <a:t>Projekto</a:t>
            </a:r>
            <a:r>
              <a:rPr lang="en-US" sz="2800" dirty="0"/>
              <a:t> </a:t>
            </a:r>
            <a:r>
              <a:rPr lang="lt-LT" sz="2800" dirty="0"/>
              <a:t>„</a:t>
            </a:r>
            <a:r>
              <a:rPr lang="en-US" sz="2800" b="1" dirty="0" err="1"/>
              <a:t>VR@School</a:t>
            </a:r>
            <a:r>
              <a:rPr lang="lt-LT" sz="2800" b="1" dirty="0"/>
              <a:t>“ </a:t>
            </a:r>
            <a:r>
              <a:rPr lang="en-US" sz="2800" dirty="0" err="1"/>
              <a:t>rezult</a:t>
            </a:r>
            <a:r>
              <a:rPr lang="lt-LT" sz="2800" dirty="0"/>
              <a:t>atų pristatymas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3632" y="3650861"/>
            <a:ext cx="3928894" cy="1370454"/>
          </a:xfrm>
        </p:spPr>
        <p:txBody>
          <a:bodyPr>
            <a:noAutofit/>
          </a:bodyPr>
          <a:lstStyle/>
          <a:p>
            <a:r>
              <a:rPr lang="lt-LT" sz="1800" dirty="0"/>
              <a:t>Gileta Kierienė, SIH projektų koordinatorė</a:t>
            </a:r>
          </a:p>
          <a:p>
            <a:r>
              <a:rPr lang="lt-LT" sz="1800" dirty="0"/>
              <a:t>Vilniaus Karoliniškių gimnazija</a:t>
            </a:r>
          </a:p>
          <a:p>
            <a:r>
              <a:rPr lang="lt-LT" sz="1800" dirty="0"/>
              <a:t>2021 m. birželio 16 d.</a:t>
            </a:r>
          </a:p>
          <a:p>
            <a:r>
              <a:rPr lang="en-US" sz="1200" dirty="0"/>
              <a:t>2018-1-RO01-KA201-04941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1225"/>
            <a:ext cx="13716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EBA536-6732-4CB1-B58F-E95B8807B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750"/>
            <a:ext cx="1066892" cy="999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069E1E-DEFB-4F78-96EA-B73DA38D6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572" y="31750"/>
            <a:ext cx="1133954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800" y="58902"/>
            <a:ext cx="8966200" cy="941259"/>
          </a:xfrm>
        </p:spPr>
        <p:txBody>
          <a:bodyPr>
            <a:noAutofit/>
          </a:bodyPr>
          <a:lstStyle/>
          <a:p>
            <a:pPr algn="l"/>
            <a:r>
              <a:rPr lang="en-GB" b="1" dirty="0" err="1"/>
              <a:t>VR@School</a:t>
            </a:r>
            <a:r>
              <a:rPr lang="lt-LT" b="1" dirty="0"/>
              <a:t>: VR mokymo ištekliai </a:t>
            </a:r>
            <a:br>
              <a:rPr lang="lt-LT" b="1" dirty="0"/>
            </a:br>
            <a:r>
              <a:rPr lang="lt-LT" sz="2800" dirty="0"/>
              <a:t>STEM mokslų ir tarpdisciplininio ugdymo pamokoms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34950" y="1089066"/>
            <a:ext cx="8674100" cy="2965368"/>
          </a:xfrm>
        </p:spPr>
        <p:txBody>
          <a:bodyPr>
            <a:normAutofit/>
          </a:bodyPr>
          <a:lstStyle/>
          <a:p>
            <a:pPr marL="0" indent="0" algn="l">
              <a:lnSpc>
                <a:spcPct val="114000"/>
              </a:lnSpc>
              <a:buNone/>
            </a:pPr>
            <a:r>
              <a:rPr lang="lt-LT" dirty="0"/>
              <a:t>Projekto metu sukurti VR ištekliai ir parengti pamokų planai:</a:t>
            </a:r>
          </a:p>
          <a:p>
            <a:pPr marL="0" indent="0" algn="l">
              <a:lnSpc>
                <a:spcPct val="114000"/>
              </a:lnSpc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lt-LT" b="1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7" y="4729593"/>
            <a:ext cx="1395413" cy="40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72" y="147023"/>
            <a:ext cx="817428" cy="7650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BA73B5-F4B3-4C5A-980E-82A3DA272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0745"/>
            <a:ext cx="9144000" cy="470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45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800" y="58902"/>
            <a:ext cx="8966200" cy="941259"/>
          </a:xfrm>
        </p:spPr>
        <p:txBody>
          <a:bodyPr>
            <a:noAutofit/>
          </a:bodyPr>
          <a:lstStyle/>
          <a:p>
            <a:pPr algn="l"/>
            <a:r>
              <a:rPr lang="en-GB" b="1" dirty="0" err="1"/>
              <a:t>VR@School</a:t>
            </a:r>
            <a:r>
              <a:rPr lang="lt-LT" b="1" dirty="0"/>
              <a:t>: VR mokymo išteklių pavyzdžiai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34950" y="1415541"/>
            <a:ext cx="8674100" cy="2965368"/>
          </a:xfrm>
        </p:spPr>
        <p:txBody>
          <a:bodyPr>
            <a:normAutofit/>
          </a:bodyPr>
          <a:lstStyle/>
          <a:p>
            <a:pPr marL="0" indent="0" algn="l">
              <a:lnSpc>
                <a:spcPct val="114000"/>
              </a:lnSpc>
              <a:buNone/>
            </a:pPr>
            <a:r>
              <a:rPr lang="lt-LT" b="1" dirty="0"/>
              <a:t>Leonardo da Vinčio išradimai. Save laikantis tiltas.</a:t>
            </a:r>
          </a:p>
          <a:p>
            <a:pPr marL="0" indent="0" algn="l">
              <a:lnSpc>
                <a:spcPct val="114000"/>
              </a:lnSpc>
              <a:buNone/>
            </a:pPr>
            <a:r>
              <a:rPr lang="lt-LT" dirty="0"/>
              <a:t>Technologijos 10-11 kl.</a:t>
            </a:r>
          </a:p>
          <a:p>
            <a:pPr marL="0" indent="0" algn="l">
              <a:lnSpc>
                <a:spcPct val="114000"/>
              </a:lnSpc>
              <a:buNone/>
            </a:pPr>
            <a:r>
              <a:rPr lang="lt-LT" dirty="0"/>
              <a:t>Pamokos planas </a:t>
            </a:r>
          </a:p>
          <a:p>
            <a:pPr marL="0" indent="0" algn="l">
              <a:lnSpc>
                <a:spcPct val="114000"/>
              </a:lnSpc>
              <a:buNone/>
            </a:pPr>
            <a:r>
              <a:rPr lang="lt-LT" dirty="0"/>
              <a:t>VR video</a:t>
            </a:r>
            <a:r>
              <a:rPr lang="lt-LT" b="1" dirty="0"/>
              <a:t> </a:t>
            </a:r>
            <a:r>
              <a:rPr lang="lt-LT" dirty="0">
                <a:hlinkClick r:id="rId4"/>
              </a:rPr>
              <a:t>https://eloquent-ramanujan-887aa5.netlify.app/da-vinci.html</a:t>
            </a:r>
            <a:r>
              <a:rPr lang="lt-LT" dirty="0"/>
              <a:t> </a:t>
            </a:r>
          </a:p>
          <a:p>
            <a:pPr marL="0" indent="0" algn="l">
              <a:lnSpc>
                <a:spcPct val="114000"/>
              </a:lnSpc>
              <a:buNone/>
            </a:pPr>
            <a:endParaRPr lang="en-US" dirty="0"/>
          </a:p>
          <a:p>
            <a:pPr marL="0" indent="0" algn="just">
              <a:buNone/>
            </a:pPr>
            <a:endParaRPr lang="lt-LT" b="1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7" y="4729593"/>
            <a:ext cx="1395413" cy="40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21" y="617653"/>
            <a:ext cx="817428" cy="7650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8243B3A-D5C3-4FCB-99B1-614BEF428D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039" y="4455249"/>
            <a:ext cx="1133954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52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800" y="58902"/>
            <a:ext cx="8966200" cy="941259"/>
          </a:xfrm>
        </p:spPr>
        <p:txBody>
          <a:bodyPr>
            <a:noAutofit/>
          </a:bodyPr>
          <a:lstStyle/>
          <a:p>
            <a:pPr algn="l"/>
            <a:r>
              <a:rPr lang="en-GB" b="1" dirty="0" err="1"/>
              <a:t>VR@School</a:t>
            </a:r>
            <a:r>
              <a:rPr lang="lt-LT" b="1" dirty="0"/>
              <a:t>: VR mokymo išteklių pavyzdžiai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34950" y="1415541"/>
            <a:ext cx="8674100" cy="2965368"/>
          </a:xfrm>
        </p:spPr>
        <p:txBody>
          <a:bodyPr>
            <a:normAutofit/>
          </a:bodyPr>
          <a:lstStyle/>
          <a:p>
            <a:pPr marL="0" indent="0" algn="l">
              <a:lnSpc>
                <a:spcPct val="114000"/>
              </a:lnSpc>
              <a:buNone/>
            </a:pPr>
            <a:r>
              <a:rPr lang="lt-LT" b="1" dirty="0"/>
              <a:t>Fizinio aktyvumo reikšmė žmogaus sveikatai</a:t>
            </a:r>
          </a:p>
          <a:p>
            <a:pPr marL="0" indent="0" algn="l">
              <a:lnSpc>
                <a:spcPct val="114000"/>
              </a:lnSpc>
              <a:buNone/>
            </a:pPr>
            <a:r>
              <a:rPr lang="lt-LT" dirty="0"/>
              <a:t>Biologija  3 gimn. kl.</a:t>
            </a:r>
          </a:p>
          <a:p>
            <a:pPr marL="0" indent="0" algn="l">
              <a:lnSpc>
                <a:spcPct val="114000"/>
              </a:lnSpc>
              <a:buNone/>
            </a:pPr>
            <a:r>
              <a:rPr lang="lt-LT" dirty="0"/>
              <a:t>Pamokos planas </a:t>
            </a:r>
          </a:p>
          <a:p>
            <a:pPr marL="0" indent="0" algn="l">
              <a:lnSpc>
                <a:spcPct val="114000"/>
              </a:lnSpc>
              <a:buNone/>
            </a:pPr>
            <a:r>
              <a:rPr lang="lt-LT" dirty="0"/>
              <a:t>VR video</a:t>
            </a:r>
            <a:r>
              <a:rPr lang="lt-LT" b="1" dirty="0"/>
              <a:t> </a:t>
            </a:r>
            <a:r>
              <a:rPr lang="en-US" u="sng" dirty="0">
                <a:hlinkClick r:id="rId4"/>
              </a:rPr>
              <a:t>https://eloquent-ramanujan-887aa5.netlify.app/biology.html</a:t>
            </a:r>
            <a:r>
              <a:rPr lang="lt-LT" u="sng" dirty="0"/>
              <a:t> </a:t>
            </a:r>
            <a:endParaRPr lang="lt-LT" dirty="0"/>
          </a:p>
          <a:p>
            <a:pPr marL="0" indent="0" algn="l">
              <a:lnSpc>
                <a:spcPct val="114000"/>
              </a:lnSpc>
              <a:buNone/>
            </a:pPr>
            <a:endParaRPr lang="en-US" dirty="0"/>
          </a:p>
          <a:p>
            <a:pPr marL="0" indent="0" algn="just">
              <a:buNone/>
            </a:pPr>
            <a:endParaRPr lang="lt-LT" b="1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7" y="4729593"/>
            <a:ext cx="1395413" cy="40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21" y="617653"/>
            <a:ext cx="817428" cy="7650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40E1838-0E05-499E-88B8-3BF25D7F1D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950" y="4521945"/>
            <a:ext cx="1133954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93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800" y="58902"/>
            <a:ext cx="8966200" cy="941259"/>
          </a:xfrm>
        </p:spPr>
        <p:txBody>
          <a:bodyPr>
            <a:noAutofit/>
          </a:bodyPr>
          <a:lstStyle/>
          <a:p>
            <a:pPr algn="l"/>
            <a:r>
              <a:rPr lang="en-GB" b="1" dirty="0" err="1"/>
              <a:t>VR@School</a:t>
            </a:r>
            <a:r>
              <a:rPr lang="lt-LT" b="1" dirty="0"/>
              <a:t>: VR mokymo išteklių pavyzdžiai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34950" y="1726655"/>
            <a:ext cx="8674100" cy="2965368"/>
          </a:xfrm>
        </p:spPr>
        <p:txBody>
          <a:bodyPr>
            <a:normAutofit/>
          </a:bodyPr>
          <a:lstStyle/>
          <a:p>
            <a:pPr marL="0" indent="0" algn="l">
              <a:lnSpc>
                <a:spcPct val="114000"/>
              </a:lnSpc>
              <a:buNone/>
            </a:pPr>
            <a:r>
              <a:rPr lang="lt-LT" b="1" dirty="0"/>
              <a:t>Taisyklingoji piramidė</a:t>
            </a:r>
          </a:p>
          <a:p>
            <a:pPr marL="0" indent="0" algn="l">
              <a:lnSpc>
                <a:spcPct val="114000"/>
              </a:lnSpc>
              <a:buNone/>
            </a:pPr>
            <a:r>
              <a:rPr lang="lt-LT" dirty="0"/>
              <a:t>Matematika 9 kl.</a:t>
            </a:r>
          </a:p>
          <a:p>
            <a:pPr marL="0" indent="0" algn="l">
              <a:lnSpc>
                <a:spcPct val="114000"/>
              </a:lnSpc>
              <a:buNone/>
            </a:pPr>
            <a:r>
              <a:rPr lang="lt-LT" dirty="0"/>
              <a:t>Pamokos planas </a:t>
            </a:r>
          </a:p>
          <a:p>
            <a:pPr marL="0" indent="0" algn="l">
              <a:lnSpc>
                <a:spcPct val="114000"/>
              </a:lnSpc>
              <a:buNone/>
            </a:pPr>
            <a:r>
              <a:rPr lang="lt-LT" dirty="0"/>
              <a:t>VR video</a:t>
            </a:r>
            <a:r>
              <a:rPr lang="lt-LT" b="1" dirty="0"/>
              <a:t> </a:t>
            </a:r>
            <a:r>
              <a:rPr lang="en-US" u="sng" dirty="0">
                <a:hlinkClick r:id="rId4"/>
              </a:rPr>
              <a:t>https://eloquent-ramanujan-887aa5.netlify.app/math.html</a:t>
            </a:r>
            <a:r>
              <a:rPr lang="lt-LT" u="sng" dirty="0"/>
              <a:t> </a:t>
            </a:r>
            <a:endParaRPr lang="lt-LT" dirty="0"/>
          </a:p>
          <a:p>
            <a:pPr marL="0" indent="0" algn="l">
              <a:lnSpc>
                <a:spcPct val="114000"/>
              </a:lnSpc>
              <a:buNone/>
            </a:pPr>
            <a:endParaRPr lang="en-US" dirty="0"/>
          </a:p>
          <a:p>
            <a:pPr marL="0" indent="0" algn="just">
              <a:buNone/>
            </a:pPr>
            <a:endParaRPr lang="lt-LT" b="1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7" y="4729593"/>
            <a:ext cx="1395413" cy="40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21" y="617653"/>
            <a:ext cx="817428" cy="7650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E3C425A-1AC5-48F8-9F3B-3B40C4DBD8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950" y="4535910"/>
            <a:ext cx="1133954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7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7940" y="137788"/>
            <a:ext cx="8356060" cy="725349"/>
          </a:xfrm>
        </p:spPr>
        <p:txBody>
          <a:bodyPr>
            <a:noAutofit/>
          </a:bodyPr>
          <a:lstStyle/>
          <a:p>
            <a:r>
              <a:rPr lang="lt-LT" b="1" dirty="0"/>
              <a:t>VR</a:t>
            </a:r>
            <a:r>
              <a:rPr lang="en-US" b="1" dirty="0"/>
              <a:t>@School: </a:t>
            </a:r>
            <a:r>
              <a:rPr lang="en-US" b="1" dirty="0" err="1"/>
              <a:t>artimiausios</a:t>
            </a:r>
            <a:r>
              <a:rPr lang="en-US" b="1" dirty="0"/>
              <a:t> </a:t>
            </a:r>
            <a:r>
              <a:rPr lang="en-US" b="1" dirty="0" err="1"/>
              <a:t>veiklos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69268" y="990601"/>
            <a:ext cx="6835032" cy="4152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Tarptautiniai nuotoliniai mokymai mokytojams ir mokyklų vadovams: </a:t>
            </a:r>
          </a:p>
          <a:p>
            <a:pPr marL="0" indent="0">
              <a:buNone/>
            </a:pPr>
            <a:r>
              <a:rPr lang="lt-LT" b="1" i="1" dirty="0"/>
              <a:t>Kaip įdiegti VR laboratoriją jūsų mokykloje?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/>
              <a:t>Data: birželio 28 d. – liepos 2 d.</a:t>
            </a:r>
          </a:p>
          <a:p>
            <a:pPr marL="0" indent="0">
              <a:buNone/>
            </a:pPr>
            <a:r>
              <a:rPr lang="lt-LT" dirty="0"/>
              <a:t>Trukmė: po 2 val. kasdien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9594"/>
            <a:ext cx="1395413" cy="40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993" y="83530"/>
            <a:ext cx="1067308" cy="998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85AC43-BB10-4679-9C04-4C1D4F534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993" y="4457024"/>
            <a:ext cx="1133954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47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7940" y="137788"/>
            <a:ext cx="8356060" cy="725349"/>
          </a:xfrm>
        </p:spPr>
        <p:txBody>
          <a:bodyPr>
            <a:noAutofit/>
          </a:bodyPr>
          <a:lstStyle/>
          <a:p>
            <a:r>
              <a:rPr lang="lt-LT" b="1" dirty="0"/>
              <a:t>VR</a:t>
            </a:r>
            <a:r>
              <a:rPr lang="en-US" b="1" dirty="0"/>
              <a:t>@School: </a:t>
            </a:r>
            <a:r>
              <a:rPr lang="lt-LT" b="1" dirty="0"/>
              <a:t>naudingos nuorodos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69268" y="990601"/>
            <a:ext cx="6835032" cy="3581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2400" dirty="0"/>
              <a:t>Projekto interneto svetainė </a:t>
            </a:r>
          </a:p>
          <a:p>
            <a:pPr marL="0" indent="0">
              <a:buNone/>
            </a:pPr>
            <a:r>
              <a:rPr lang="lt-LT" sz="2400" b="1" i="1" dirty="0">
                <a:hlinkClick r:id="rId3"/>
              </a:rPr>
              <a:t>https://vr-school.eu/</a:t>
            </a:r>
            <a:r>
              <a:rPr lang="lt-LT" sz="2400" b="1" i="1" dirty="0"/>
              <a:t> </a:t>
            </a:r>
          </a:p>
          <a:p>
            <a:pPr marL="0" indent="0">
              <a:buNone/>
            </a:pPr>
            <a:endParaRPr lang="lt-LT" sz="2400" dirty="0"/>
          </a:p>
          <a:p>
            <a:pPr marL="0" indent="0">
              <a:buNone/>
            </a:pPr>
            <a:r>
              <a:rPr lang="lt-LT" sz="2400" dirty="0"/>
              <a:t>Projekto Facebook puslapis</a:t>
            </a:r>
          </a:p>
          <a:p>
            <a:pPr marL="0" indent="0">
              <a:buNone/>
            </a:pPr>
            <a:r>
              <a:rPr lang="lt-LT" sz="2400" b="1" i="1" dirty="0">
                <a:hlinkClick r:id="rId4"/>
              </a:rPr>
              <a:t>https://www.facebook.com/VRinSchool</a:t>
            </a:r>
            <a:r>
              <a:rPr lang="lt-LT" sz="2400" b="1" i="1" dirty="0"/>
              <a:t> </a:t>
            </a:r>
          </a:p>
          <a:p>
            <a:pPr marL="0" indent="0">
              <a:buNone/>
            </a:pPr>
            <a:endParaRPr lang="lt-LT" sz="2400" dirty="0"/>
          </a:p>
          <a:p>
            <a:pPr marL="0" indent="0">
              <a:buNone/>
            </a:pPr>
            <a:r>
              <a:rPr lang="lt-LT" sz="2400" dirty="0"/>
              <a:t>Projekto YouTube kanalas</a:t>
            </a:r>
          </a:p>
          <a:p>
            <a:pPr marL="0" indent="0">
              <a:buNone/>
            </a:pPr>
            <a:r>
              <a:rPr lang="lt-LT" sz="2400" b="1" i="1" dirty="0">
                <a:hlinkClick r:id="rId5"/>
              </a:rPr>
              <a:t>https://www.youtube.com/channel/UCRu3bE9I9zu48Nl1vU982zQ</a:t>
            </a:r>
            <a:r>
              <a:rPr lang="lt-LT" sz="2400" b="1" i="1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9594"/>
            <a:ext cx="1395413" cy="40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993" y="83530"/>
            <a:ext cx="1067308" cy="998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FAB2C59-3EAE-4840-8219-19F66F9352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0346" y="4446836"/>
            <a:ext cx="1133954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1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800" y="58902"/>
            <a:ext cx="8966200" cy="941259"/>
          </a:xfrm>
        </p:spPr>
        <p:txBody>
          <a:bodyPr>
            <a:noAutofit/>
          </a:bodyPr>
          <a:lstStyle/>
          <a:p>
            <a:pPr algn="l"/>
            <a:r>
              <a:rPr lang="en-GB" b="1" dirty="0" err="1"/>
              <a:t>VR@School</a:t>
            </a:r>
            <a:r>
              <a:rPr lang="lt-LT" b="1" dirty="0"/>
              <a:t>: </a:t>
            </a:r>
            <a:r>
              <a:rPr lang="lt-LT" sz="2400" b="1" dirty="0"/>
              <a:t>ateities mokyklos, naudojančios virtualios </a:t>
            </a:r>
            <a:br>
              <a:rPr lang="lt-LT" sz="2400" b="1" dirty="0"/>
            </a:br>
            <a:r>
              <a:rPr lang="lt-LT" sz="2400" b="1" dirty="0"/>
              <a:t>ir papildytos realybės galimybes ugdymui(-si) klasėse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7800" y="1093930"/>
            <a:ext cx="8674100" cy="4038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lt-LT" dirty="0"/>
              <a:t>Erasmus+ bendrojo ugdymo strateginė partnerystė</a:t>
            </a:r>
          </a:p>
          <a:p>
            <a:pPr marL="0" indent="0" algn="just">
              <a:buNone/>
            </a:pPr>
            <a:r>
              <a:rPr lang="lt-LT" dirty="0"/>
              <a:t>Laikotarpis: 2018-08-01 – 2021-08-28</a:t>
            </a:r>
          </a:p>
          <a:p>
            <a:pPr marL="0" indent="0" algn="just">
              <a:buNone/>
            </a:pPr>
            <a:endParaRPr lang="lt-LT" b="1" dirty="0"/>
          </a:p>
          <a:p>
            <a:pPr marL="0" indent="0" algn="just">
              <a:buNone/>
            </a:pPr>
            <a:r>
              <a:rPr lang="lt-LT" b="1" dirty="0"/>
              <a:t>Partneriai:</a:t>
            </a:r>
          </a:p>
          <a:p>
            <a:pPr marL="400050" lvl="1" indent="0" algn="l">
              <a:buNone/>
            </a:pPr>
            <a:r>
              <a:rPr lang="lt-LT" dirty="0"/>
              <a:t>P1: Liceul Teoretic de Informatică "Grigore Moisil", Jasai (Rumunija) – </a:t>
            </a:r>
            <a:r>
              <a:rPr lang="lt-LT" dirty="0">
                <a:hlinkClick r:id="rId4"/>
              </a:rPr>
              <a:t>www.liis.ro</a:t>
            </a:r>
            <a:r>
              <a:rPr lang="lt-LT" dirty="0"/>
              <a:t> </a:t>
            </a:r>
            <a:endParaRPr lang="en-US" dirty="0"/>
          </a:p>
          <a:p>
            <a:pPr marL="400050" lvl="1" indent="0" algn="l">
              <a:buNone/>
            </a:pPr>
            <a:r>
              <a:rPr lang="lt-LT" dirty="0"/>
              <a:t>P2: Fundația EuroEd, Jasai (Rumunija) – </a:t>
            </a:r>
            <a:r>
              <a:rPr lang="lt-LT" dirty="0">
                <a:hlinkClick r:id="rId5"/>
              </a:rPr>
              <a:t>www.euroed.ro</a:t>
            </a:r>
            <a:r>
              <a:rPr lang="lt-LT" dirty="0"/>
              <a:t>   </a:t>
            </a:r>
            <a:endParaRPr lang="en-US" dirty="0"/>
          </a:p>
          <a:p>
            <a:pPr marL="400050" lvl="1" indent="0" algn="l">
              <a:buNone/>
            </a:pPr>
            <a:r>
              <a:rPr lang="lt-LT" dirty="0"/>
              <a:t>P3: Make up your business, Jasai (Rumunija) – </a:t>
            </a:r>
            <a:r>
              <a:rPr lang="lt-LT" dirty="0">
                <a:hlinkClick r:id="rId6"/>
              </a:rPr>
              <a:t>www.makeupyourbusiness.com</a:t>
            </a:r>
            <a:r>
              <a:rPr lang="lt-LT" dirty="0"/>
              <a:t>   </a:t>
            </a:r>
            <a:endParaRPr lang="en-US" dirty="0"/>
          </a:p>
          <a:p>
            <a:pPr marL="400050" lvl="1" indent="0" algn="l">
              <a:buNone/>
            </a:pPr>
            <a:r>
              <a:rPr lang="lt-LT" dirty="0"/>
              <a:t>P4: Pixel Associazione, Florencija (Italija) – </a:t>
            </a:r>
            <a:r>
              <a:rPr lang="lt-LT" dirty="0">
                <a:hlinkClick r:id="rId7"/>
              </a:rPr>
              <a:t>www.pixel-online.net</a:t>
            </a:r>
            <a:r>
              <a:rPr lang="lt-LT" dirty="0"/>
              <a:t>  </a:t>
            </a:r>
            <a:endParaRPr lang="en-US" dirty="0"/>
          </a:p>
          <a:p>
            <a:pPr marL="400050" lvl="1" indent="0" algn="l">
              <a:buNone/>
            </a:pPr>
            <a:r>
              <a:rPr lang="lt-LT" dirty="0"/>
              <a:t>P5: CIPAT, Florencija (Italija) – </a:t>
            </a:r>
            <a:r>
              <a:rPr lang="lt-LT" dirty="0">
                <a:hlinkClick r:id="rId8"/>
              </a:rPr>
              <a:t>www.cipat.it</a:t>
            </a:r>
            <a:r>
              <a:rPr lang="lt-LT" dirty="0"/>
              <a:t>  </a:t>
            </a:r>
            <a:endParaRPr lang="en-US" dirty="0"/>
          </a:p>
          <a:p>
            <a:pPr marL="400050" lvl="1" indent="0" algn="l">
              <a:buNone/>
            </a:pPr>
            <a:r>
              <a:rPr lang="lt-LT" dirty="0"/>
              <a:t>P6: Instituto Politécnico de Bragança, Bragansa (Portugalija) – </a:t>
            </a:r>
            <a:r>
              <a:rPr lang="lt-LT" dirty="0">
                <a:hlinkClick r:id="rId9"/>
              </a:rPr>
              <a:t>www.ipb.pt</a:t>
            </a:r>
            <a:r>
              <a:rPr lang="lt-LT" dirty="0"/>
              <a:t> </a:t>
            </a:r>
            <a:endParaRPr lang="en-US" dirty="0"/>
          </a:p>
          <a:p>
            <a:pPr marL="400050" lvl="1" indent="0" algn="l">
              <a:buNone/>
            </a:pPr>
            <a:r>
              <a:rPr lang="lt-LT" b="1" dirty="0"/>
              <a:t>P7: Soros International House</a:t>
            </a:r>
            <a:r>
              <a:rPr lang="lt-LT" dirty="0"/>
              <a:t>, Vilnius (Lietuva) – </a:t>
            </a:r>
            <a:r>
              <a:rPr lang="lt-LT" dirty="0">
                <a:hlinkClick r:id="rId10"/>
              </a:rPr>
              <a:t>www.sih.lt</a:t>
            </a:r>
            <a:r>
              <a:rPr lang="lt-LT" dirty="0"/>
              <a:t>   </a:t>
            </a:r>
            <a:endParaRPr lang="en-US" dirty="0"/>
          </a:p>
          <a:p>
            <a:pPr marL="400050" lvl="1" indent="0" algn="l">
              <a:buNone/>
            </a:pPr>
            <a:r>
              <a:rPr lang="lt-LT" b="1" dirty="0"/>
              <a:t>P8: Vilniaus Karoliniškių gimnazija</a:t>
            </a:r>
            <a:r>
              <a:rPr lang="lt-LT" dirty="0"/>
              <a:t>, Vilnius (Lietuva) – </a:t>
            </a:r>
            <a:r>
              <a:rPr lang="lt-LT" dirty="0">
                <a:hlinkClick r:id="rId11"/>
              </a:rPr>
              <a:t>www.vkg.vilnius.lm.lt</a:t>
            </a:r>
            <a:r>
              <a:rPr lang="lt-LT" dirty="0"/>
              <a:t>  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7" y="4729593"/>
            <a:ext cx="1395413" cy="40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12" y="93751"/>
            <a:ext cx="817428" cy="7650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B045B1-302E-4B77-9054-512F180029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10046" y="1093930"/>
            <a:ext cx="1133954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4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267" y="10969"/>
            <a:ext cx="8076691" cy="998873"/>
          </a:xfrm>
        </p:spPr>
        <p:txBody>
          <a:bodyPr>
            <a:noAutofit/>
          </a:bodyPr>
          <a:lstStyle/>
          <a:p>
            <a:r>
              <a:rPr lang="en-GB" b="1" dirty="0" err="1"/>
              <a:t>VR@School</a:t>
            </a:r>
            <a:r>
              <a:rPr lang="lt-LT" b="1" dirty="0"/>
              <a:t>: projektu siekiame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19717" y="943123"/>
            <a:ext cx="7043895" cy="3948563"/>
          </a:xfrm>
          <a:noFill/>
          <a:effectLst>
            <a:softEdge rad="12700"/>
          </a:effectLst>
        </p:spPr>
        <p:txBody>
          <a:bodyPr>
            <a:normAutofit/>
          </a:bodyPr>
          <a:lstStyle/>
          <a:p>
            <a:pPr lvl="0">
              <a:buFont typeface="Symbol" panose="05050102010706020507" pitchFamily="18" charset="2"/>
              <a:buChar char=""/>
            </a:pPr>
            <a:r>
              <a:rPr lang="lt-LT" dirty="0"/>
              <a:t>Skatinti mokytojus naudotis naujausiomis technologijomis ir internetiniais mokymo ištekliais;</a:t>
            </a:r>
            <a:endParaRPr lang="en-US" dirty="0"/>
          </a:p>
          <a:p>
            <a:pPr lvl="0">
              <a:buFont typeface="Symbol" panose="05050102010706020507" pitchFamily="18" charset="2"/>
              <a:buChar char=""/>
            </a:pPr>
            <a:r>
              <a:rPr lang="lt-LT" dirty="0"/>
              <a:t>Padėti mokytojams išmokti naudotis virtualios ir papildytos realybės galimybėmis;</a:t>
            </a:r>
            <a:endParaRPr lang="en-US" dirty="0"/>
          </a:p>
          <a:p>
            <a:pPr lvl="0">
              <a:buFont typeface="Symbol" panose="05050102010706020507" pitchFamily="18" charset="2"/>
              <a:buChar char=""/>
            </a:pPr>
            <a:r>
              <a:rPr lang="lt-LT" dirty="0"/>
              <a:t>Sukurti STEM mokslų VR pamokų planus;</a:t>
            </a:r>
            <a:endParaRPr lang="en-US" dirty="0"/>
          </a:p>
          <a:p>
            <a:pPr lvl="0">
              <a:buFont typeface="Symbol" panose="05050102010706020507" pitchFamily="18" charset="2"/>
              <a:buChar char=""/>
            </a:pPr>
            <a:r>
              <a:rPr lang="lt-LT" dirty="0"/>
              <a:t>Padėti mokyklų vadovams ir mokytojams įrengti mokyklose VR laboratorijas.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9594"/>
            <a:ext cx="1395413" cy="40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04" y="63166"/>
            <a:ext cx="1067308" cy="998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801CE7-4D91-4B51-89E7-7A7F3EDC5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9561" y="4531646"/>
            <a:ext cx="1133954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800" y="58902"/>
            <a:ext cx="8966200" cy="941259"/>
          </a:xfrm>
        </p:spPr>
        <p:txBody>
          <a:bodyPr>
            <a:noAutofit/>
          </a:bodyPr>
          <a:lstStyle/>
          <a:p>
            <a:pPr algn="l"/>
            <a:r>
              <a:rPr lang="en-GB" b="1" dirty="0" err="1"/>
              <a:t>VR@School</a:t>
            </a:r>
            <a:r>
              <a:rPr lang="lt-LT" b="1" dirty="0"/>
              <a:t>: projekto rezultatai ir produktai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6050" y="1547660"/>
            <a:ext cx="8674100" cy="2965368"/>
          </a:xfrm>
        </p:spPr>
        <p:txBody>
          <a:bodyPr>
            <a:normAutofit/>
          </a:bodyPr>
          <a:lstStyle/>
          <a:p>
            <a:pPr algn="l">
              <a:lnSpc>
                <a:spcPct val="114000"/>
              </a:lnSpc>
              <a:buFont typeface="Calibri" panose="020F0502020204030204" pitchFamily="34" charset="0"/>
              <a:buChar char="‒"/>
            </a:pPr>
            <a:r>
              <a:rPr lang="lt-LT" dirty="0"/>
              <a:t>Teach@School virtuali biblioteka</a:t>
            </a:r>
          </a:p>
          <a:p>
            <a:pPr algn="l">
              <a:lnSpc>
                <a:spcPct val="114000"/>
              </a:lnSpc>
              <a:buFont typeface="Calibri" panose="020F0502020204030204" pitchFamily="34" charset="0"/>
              <a:buChar char="‒"/>
            </a:pPr>
            <a:r>
              <a:rPr lang="lt-LT" dirty="0"/>
              <a:t>Virtualios realybės gidas mokytojams</a:t>
            </a:r>
          </a:p>
          <a:p>
            <a:pPr algn="l">
              <a:lnSpc>
                <a:spcPct val="114000"/>
              </a:lnSpc>
              <a:buFont typeface="Calibri" panose="020F0502020204030204" pitchFamily="34" charset="0"/>
              <a:buChar char="‒"/>
            </a:pPr>
            <a:r>
              <a:rPr lang="lt-LT" dirty="0"/>
              <a:t>VR mokymo ištekliai STEM mokslų ir tarpdisciplininio ugdymo pamokoms</a:t>
            </a:r>
          </a:p>
          <a:p>
            <a:pPr algn="l">
              <a:lnSpc>
                <a:spcPct val="114000"/>
              </a:lnSpc>
              <a:buFont typeface="Calibri" panose="020F0502020204030204" pitchFamily="34" charset="0"/>
              <a:buChar char="‒"/>
            </a:pPr>
            <a:r>
              <a:rPr lang="lt-LT" dirty="0"/>
              <a:t>Tarptautiniai mokymai mokytojams ir mokymų vadovams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lt-LT" b="1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7" y="4729593"/>
            <a:ext cx="1395413" cy="40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522" y="782645"/>
            <a:ext cx="817428" cy="7650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E5E1F1-6C78-444C-A884-1034848C5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50" y="4535910"/>
            <a:ext cx="1133954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800" y="58902"/>
            <a:ext cx="8966200" cy="941259"/>
          </a:xfrm>
        </p:spPr>
        <p:txBody>
          <a:bodyPr>
            <a:noAutofit/>
          </a:bodyPr>
          <a:lstStyle/>
          <a:p>
            <a:pPr algn="l"/>
            <a:r>
              <a:rPr lang="lt-LT" b="1" dirty="0"/>
              <a:t>Teach</a:t>
            </a:r>
            <a:r>
              <a:rPr lang="en-GB" b="1" dirty="0"/>
              <a:t>@School</a:t>
            </a:r>
            <a:r>
              <a:rPr lang="lt-LT" b="1" dirty="0"/>
              <a:t> virtuali biblioteka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11268" y="2031109"/>
            <a:ext cx="8674100" cy="296536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lt-LT" b="1" dirty="0"/>
              <a:t>Atvirų internetinių mokymo išteklių pamokoms katalogas:</a:t>
            </a:r>
            <a:endParaRPr lang="en-US" b="1" dirty="0"/>
          </a:p>
          <a:p>
            <a:pPr lvl="0" algn="l">
              <a:buFont typeface="Calibri" panose="020F0502020204030204" pitchFamily="34" charset="0"/>
              <a:buChar char="‒"/>
            </a:pPr>
            <a:r>
              <a:rPr lang="lt-LT" dirty="0"/>
              <a:t>40 mokymo priemonių</a:t>
            </a:r>
            <a:endParaRPr lang="en-US" dirty="0"/>
          </a:p>
          <a:p>
            <a:pPr lvl="0" algn="l">
              <a:buFont typeface="Calibri" panose="020F0502020204030204" pitchFamily="34" charset="0"/>
              <a:buChar char="‒"/>
            </a:pPr>
            <a:r>
              <a:rPr lang="lt-LT" dirty="0"/>
              <a:t>40 pamokų planų</a:t>
            </a:r>
          </a:p>
          <a:p>
            <a:pPr marL="0" indent="0" algn="l">
              <a:buNone/>
            </a:pPr>
            <a:r>
              <a:rPr lang="lt-LT" u="sng" dirty="0">
                <a:hlinkClick r:id="rId4"/>
              </a:rPr>
              <a:t>https://www.vr-school.eu/lectii</a:t>
            </a: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just">
              <a:buNone/>
            </a:pPr>
            <a:endParaRPr lang="lt-LT" b="1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7" y="4729593"/>
            <a:ext cx="1395413" cy="40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40" y="147023"/>
            <a:ext cx="817428" cy="7650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D751C2-B491-4E2F-AA65-68BC53B8AC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636" y="4515816"/>
            <a:ext cx="1133954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387872B-FEC6-4555-B54D-423082E48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93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355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900" y="44277"/>
            <a:ext cx="8966200" cy="941259"/>
          </a:xfrm>
        </p:spPr>
        <p:txBody>
          <a:bodyPr>
            <a:noAutofit/>
          </a:bodyPr>
          <a:lstStyle/>
          <a:p>
            <a:pPr algn="l"/>
            <a:r>
              <a:rPr lang="en-GB" b="1" dirty="0" err="1"/>
              <a:t>VR@School</a:t>
            </a:r>
            <a:r>
              <a:rPr lang="lt-LT" b="1" dirty="0"/>
              <a:t>: VR gidas mokytojams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1216919"/>
            <a:ext cx="8674100" cy="358487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lt-LT" dirty="0"/>
              <a:t>1 modulis: Technologinė evoliucija klasėse</a:t>
            </a:r>
            <a:endParaRPr lang="en-US" dirty="0"/>
          </a:p>
          <a:p>
            <a:pPr marL="0" indent="0" algn="l">
              <a:buNone/>
            </a:pPr>
            <a:r>
              <a:rPr lang="lt-LT" dirty="0"/>
              <a:t>2 modulis: Mokymosi aplinkos</a:t>
            </a:r>
            <a:endParaRPr lang="en-US" dirty="0"/>
          </a:p>
          <a:p>
            <a:pPr marL="0" indent="0" algn="l">
              <a:buNone/>
            </a:pPr>
            <a:r>
              <a:rPr lang="lt-LT" dirty="0"/>
              <a:t>3 modulis: Virtualios realybės mokymosi aplinka </a:t>
            </a:r>
            <a:endParaRPr lang="en-US" dirty="0"/>
          </a:p>
          <a:p>
            <a:pPr marL="0" indent="0" algn="l">
              <a:buNone/>
            </a:pPr>
            <a:r>
              <a:rPr lang="lt-LT" dirty="0"/>
              <a:t>4 modulis: Nauda mokiniams ir mokytojams</a:t>
            </a:r>
            <a:endParaRPr lang="en-US" dirty="0"/>
          </a:p>
          <a:p>
            <a:pPr marL="0" indent="0" algn="l">
              <a:buNone/>
            </a:pPr>
            <a:r>
              <a:rPr lang="lt-LT" dirty="0"/>
              <a:t>5 modulis: Virtualia realybe sustiprintas mokymosi procesas</a:t>
            </a:r>
            <a:endParaRPr lang="en-US" dirty="0"/>
          </a:p>
          <a:p>
            <a:pPr marL="0" indent="0" algn="l">
              <a:buNone/>
            </a:pPr>
            <a:r>
              <a:rPr lang="lt-LT" b="1" dirty="0"/>
              <a:t>6 modulis: Pasiruošimas VR pamokai ir jos organizavimas </a:t>
            </a:r>
          </a:p>
          <a:p>
            <a:pPr marL="0" indent="0" algn="l">
              <a:buNone/>
            </a:pPr>
            <a:r>
              <a:rPr lang="lt-LT" i="1" dirty="0"/>
              <a:t>Nuoroda parsisiųsti: </a:t>
            </a:r>
            <a:r>
              <a:rPr lang="lt-LT" i="1" dirty="0">
                <a:hlinkClick r:id="rId4"/>
              </a:rPr>
              <a:t>https://vr-school.eu/io2</a:t>
            </a:r>
            <a:r>
              <a:rPr lang="lt-LT" i="1" dirty="0"/>
              <a:t> </a:t>
            </a:r>
          </a:p>
          <a:p>
            <a:pPr marL="0" indent="0" algn="l">
              <a:buNone/>
            </a:pPr>
            <a:r>
              <a:rPr lang="lt-LT" i="1" dirty="0"/>
              <a:t>Video prezentacija anglų k. </a:t>
            </a:r>
            <a:r>
              <a:rPr lang="lt-LT" i="1" dirty="0">
                <a:hlinkClick r:id="rId5"/>
              </a:rPr>
              <a:t>https://youtu.be/2rpj__sATiI</a:t>
            </a:r>
            <a:r>
              <a:rPr lang="lt-LT" i="1" dirty="0"/>
              <a:t> </a:t>
            </a:r>
            <a:endParaRPr lang="en-US" i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7" y="4729593"/>
            <a:ext cx="1395413" cy="40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397" y="132400"/>
            <a:ext cx="817428" cy="7650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8350A29-4E78-4DF3-AEC4-AFFB15F610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0396" y="1128798"/>
            <a:ext cx="1053603" cy="5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9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6107C247-F59A-466A-9037-8614116C2A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30474"/>
          <a:stretch/>
        </p:blipFill>
        <p:spPr>
          <a:xfrm>
            <a:off x="875226" y="41921"/>
            <a:ext cx="7393545" cy="505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4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800" y="58902"/>
            <a:ext cx="8966200" cy="941259"/>
          </a:xfrm>
        </p:spPr>
        <p:txBody>
          <a:bodyPr>
            <a:noAutofit/>
          </a:bodyPr>
          <a:lstStyle/>
          <a:p>
            <a:pPr algn="l"/>
            <a:r>
              <a:rPr lang="en-GB" b="1" dirty="0" err="1"/>
              <a:t>VR@School</a:t>
            </a:r>
            <a:r>
              <a:rPr lang="lt-LT" b="1" dirty="0"/>
              <a:t>: VR mokymo ištekliai </a:t>
            </a:r>
            <a:br>
              <a:rPr lang="lt-LT" b="1" dirty="0"/>
            </a:br>
            <a:r>
              <a:rPr lang="lt-LT" sz="2800" dirty="0"/>
              <a:t>STEM mokslų ir tarpdisciplininio ugdymo pamokoms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7800" y="1479469"/>
            <a:ext cx="8674100" cy="2965368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lnSpc>
                <a:spcPct val="114000"/>
              </a:lnSpc>
              <a:buNone/>
            </a:pPr>
            <a:r>
              <a:rPr lang="lt-LT" dirty="0"/>
              <a:t>Projekto metu sukurti VR ištekliai ir parengti pamokų planai:</a:t>
            </a:r>
          </a:p>
          <a:p>
            <a:pPr algn="l">
              <a:lnSpc>
                <a:spcPct val="114000"/>
              </a:lnSpc>
              <a:buFont typeface="Calibri" panose="020F0502020204030204" pitchFamily="34" charset="0"/>
              <a:buChar char="‒"/>
            </a:pPr>
            <a:r>
              <a:rPr lang="lt-LT" dirty="0"/>
              <a:t>Virš 30 VR video </a:t>
            </a:r>
          </a:p>
          <a:p>
            <a:pPr algn="l">
              <a:lnSpc>
                <a:spcPct val="114000"/>
              </a:lnSpc>
              <a:buFont typeface="Calibri" panose="020F0502020204030204" pitchFamily="34" charset="0"/>
              <a:buChar char="‒"/>
            </a:pPr>
            <a:r>
              <a:rPr lang="lt-LT" dirty="0"/>
              <a:t>47 pamokų planai anglų, lietuvių, italų, portugalų, rumunų kalbomis</a:t>
            </a:r>
          </a:p>
          <a:p>
            <a:pPr algn="l">
              <a:lnSpc>
                <a:spcPct val="114000"/>
              </a:lnSpc>
              <a:buFont typeface="Calibri" panose="020F0502020204030204" pitchFamily="34" charset="0"/>
              <a:buChar char="‒"/>
            </a:pPr>
            <a:endParaRPr lang="lt-LT" dirty="0"/>
          </a:p>
          <a:p>
            <a:pPr marL="0" indent="0" algn="l">
              <a:lnSpc>
                <a:spcPct val="114000"/>
              </a:lnSpc>
              <a:buNone/>
            </a:pPr>
            <a:r>
              <a:rPr lang="lt-LT" dirty="0"/>
              <a:t>Visi ištekliai bus prieinami projekto svetainėje: </a:t>
            </a:r>
          </a:p>
          <a:p>
            <a:pPr marL="0" indent="0" algn="l">
              <a:lnSpc>
                <a:spcPct val="114000"/>
              </a:lnSpc>
              <a:buNone/>
            </a:pPr>
            <a:r>
              <a:rPr lang="lt-LT" dirty="0">
                <a:hlinkClick r:id="rId4"/>
              </a:rPr>
              <a:t>https://vr-school.eu/post/vr-educational-resources-for-science-and-transdisciplinary-school-disciplines</a:t>
            </a:r>
            <a:r>
              <a:rPr lang="lt-LT" dirty="0"/>
              <a:t> </a:t>
            </a:r>
          </a:p>
          <a:p>
            <a:pPr marL="0" indent="0" algn="l">
              <a:lnSpc>
                <a:spcPct val="114000"/>
              </a:lnSpc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lt-LT" b="1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7" y="4729593"/>
            <a:ext cx="1395413" cy="40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72" y="147023"/>
            <a:ext cx="817428" cy="7650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A5B5E8-B92C-4CE7-9111-8033382DEC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3731" y="1144506"/>
            <a:ext cx="1020269" cy="49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19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Demonstracija ekrane (16:9)</PresentationFormat>
  <Paragraphs>123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6" baseType="lpstr">
      <vt:lpstr>Office Theme</vt:lpstr>
      <vt:lpstr> Virtuali klasė: žingsnis iki realybės  Projekto „VR@School“ rezultatų pristatymas</vt:lpstr>
      <vt:lpstr>VR@School: ateities mokyklos, naudojančios virtualios  ir papildytos realybės galimybes ugdymui(-si) klasėse</vt:lpstr>
      <vt:lpstr>VR@School: projektu siekiame</vt:lpstr>
      <vt:lpstr>VR@School: projekto rezultatai ir produktai</vt:lpstr>
      <vt:lpstr>Teach@School virtuali biblioteka</vt:lpstr>
      <vt:lpstr>PowerPoint pristatymas</vt:lpstr>
      <vt:lpstr>VR@School: VR gidas mokytojams</vt:lpstr>
      <vt:lpstr>PowerPoint pristatymas</vt:lpstr>
      <vt:lpstr>VR@School: VR mokymo ištekliai  STEM mokslų ir tarpdisciplininio ugdymo pamokoms</vt:lpstr>
      <vt:lpstr>VR@School: VR mokymo ištekliai  STEM mokslų ir tarpdisciplininio ugdymo pamokoms</vt:lpstr>
      <vt:lpstr>VR@School: VR mokymo išteklių pavyzdžiai</vt:lpstr>
      <vt:lpstr>VR@School: VR mokymo išteklių pavyzdžiai</vt:lpstr>
      <vt:lpstr>VR@School: VR mokymo išteklių pavyzdžiai</vt:lpstr>
      <vt:lpstr>VR@School: artimiausios veiklos</vt:lpstr>
      <vt:lpstr>VR@School: naudingos nuorodos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2021-06-12T13:50:30Z</dcterms:created>
  <dcterms:modified xsi:type="dcterms:W3CDTF">2021-06-16T12:05:00Z</dcterms:modified>
</cp:coreProperties>
</file>